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4" r:id="rId4"/>
  </p:sldMasterIdLst>
  <p:notesMasterIdLst>
    <p:notesMasterId r:id="rId44"/>
  </p:notesMasterIdLst>
  <p:handoutMasterIdLst>
    <p:handoutMasterId r:id="rId45"/>
  </p:handoutMasterIdLst>
  <p:sldIdLst>
    <p:sldId id="358" r:id="rId5"/>
    <p:sldId id="436" r:id="rId6"/>
    <p:sldId id="435" r:id="rId7"/>
    <p:sldId id="438" r:id="rId8"/>
    <p:sldId id="414" r:id="rId9"/>
    <p:sldId id="415" r:id="rId10"/>
    <p:sldId id="434" r:id="rId11"/>
    <p:sldId id="437" r:id="rId12"/>
    <p:sldId id="439" r:id="rId13"/>
    <p:sldId id="440"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50" r:id="rId33"/>
    <p:sldId id="451" r:id="rId34"/>
    <p:sldId id="441" r:id="rId35"/>
    <p:sldId id="442" r:id="rId36"/>
    <p:sldId id="443" r:id="rId37"/>
    <p:sldId id="444" r:id="rId38"/>
    <p:sldId id="445" r:id="rId39"/>
    <p:sldId id="446" r:id="rId40"/>
    <p:sldId id="447" r:id="rId41"/>
    <p:sldId id="448" r:id="rId42"/>
    <p:sldId id="449" r:id="rId43"/>
  </p:sldIdLst>
  <p:sldSz cx="9144000" cy="6858000" type="screen4x3"/>
  <p:notesSz cx="6985000" cy="9283700"/>
  <p:defaultTextStyle>
    <a:defPPr>
      <a:defRPr lang="en-US"/>
    </a:defPPr>
    <a:lvl1pPr algn="ctr" rtl="0" fontAlgn="base">
      <a:spcBef>
        <a:spcPct val="0"/>
      </a:spcBef>
      <a:spcAft>
        <a:spcPct val="0"/>
      </a:spcAft>
      <a:defRPr sz="1000" kern="1200">
        <a:solidFill>
          <a:schemeClr val="tx1"/>
        </a:solidFill>
        <a:latin typeface="Arial" charset="0"/>
        <a:ea typeface="+mn-ea"/>
        <a:cs typeface="+mn-cs"/>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144">
          <p15:clr>
            <a:srgbClr val="A4A3A4"/>
          </p15:clr>
        </p15:guide>
        <p15:guide id="3" pos="5664">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A6BE1"/>
    <a:srgbClr val="EAEAEA"/>
    <a:srgbClr val="0066CC"/>
    <a:srgbClr val="008000"/>
    <a:srgbClr val="CCCC00"/>
    <a:srgbClr val="5D9A0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1" autoAdjust="0"/>
    <p:restoredTop sz="81448" autoAdjust="0"/>
  </p:normalViewPr>
  <p:slideViewPr>
    <p:cSldViewPr snapToGrid="0">
      <p:cViewPr varScale="1">
        <p:scale>
          <a:sx n="73" d="100"/>
          <a:sy n="73" d="100"/>
        </p:scale>
        <p:origin x="2166" y="66"/>
      </p:cViewPr>
      <p:guideLst>
        <p:guide orient="horz" pos="1008"/>
        <p:guide pos="144"/>
        <p:guide pos="56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14"/>
    </p:cViewPr>
  </p:sorterViewPr>
  <p:notesViewPr>
    <p:cSldViewPr snapToGrid="0">
      <p:cViewPr varScale="1">
        <p:scale>
          <a:sx n="78" d="100"/>
          <a:sy n="78" d="100"/>
        </p:scale>
        <p:origin x="-2040" y="-1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pPr>
              <a:defRPr/>
            </a:pPr>
            <a:fld id="{A35D8287-5E50-4094-8604-954CAA63EE2D}" type="datetimeFigureOut">
              <a:rPr lang="en-US"/>
              <a:pPr>
                <a:defRPr/>
              </a:pPr>
              <a:t>06/11/2019</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pPr>
              <a:defRPr/>
            </a:pPr>
            <a:fld id="{AD5F864F-F79B-4387-8233-23192686B1CC}" type="slidenum">
              <a:rPr lang="en-US"/>
              <a:pPr>
                <a:defRPr/>
              </a:pPr>
              <a:t>‹#›</a:t>
            </a:fld>
            <a:endParaRPr lang="en-US"/>
          </a:p>
        </p:txBody>
      </p:sp>
    </p:spTree>
    <p:extLst>
      <p:ext uri="{BB962C8B-B14F-4D97-AF65-F5344CB8AC3E}">
        <p14:creationId xmlns:p14="http://schemas.microsoft.com/office/powerpoint/2010/main" val="3090152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l" defTabSz="930275">
              <a:defRPr sz="1200"/>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r" defTabSz="93027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98500" y="4408488"/>
            <a:ext cx="5588000" cy="41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l" defTabSz="930275">
              <a:defRPr sz="1200"/>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r" defTabSz="930275">
              <a:defRPr sz="1200"/>
            </a:lvl1pPr>
          </a:lstStyle>
          <a:p>
            <a:pPr>
              <a:defRPr/>
            </a:pPr>
            <a:fld id="{F37EE045-9483-40B5-A9F3-ACFF3322D457}" type="slidenum">
              <a:rPr lang="en-US"/>
              <a:pPr>
                <a:defRPr/>
              </a:pPr>
              <a:t>‹#›</a:t>
            </a:fld>
            <a:endParaRPr lang="en-US"/>
          </a:p>
        </p:txBody>
      </p:sp>
    </p:spTree>
    <p:extLst>
      <p:ext uri="{BB962C8B-B14F-4D97-AF65-F5344CB8AC3E}">
        <p14:creationId xmlns:p14="http://schemas.microsoft.com/office/powerpoint/2010/main" val="424927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a:t>
            </a:fld>
            <a:endParaRPr lang="en-US"/>
          </a:p>
        </p:txBody>
      </p:sp>
    </p:spTree>
    <p:extLst>
      <p:ext uri="{BB962C8B-B14F-4D97-AF65-F5344CB8AC3E}">
        <p14:creationId xmlns:p14="http://schemas.microsoft.com/office/powerpoint/2010/main" val="314131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Biological neurons seem to implement a roughly sigmoid (S-shaped) activation function, so researchers stuck to sigmoid functions for a very long time. But it turns out that the ReLU activation</a:t>
            </a:r>
          </a:p>
          <a:p>
            <a:r>
              <a:rPr lang="en-US" sz="1200" b="0" i="0" u="none" strike="noStrike" kern="1200" baseline="0" dirty="0">
                <a:solidFill>
                  <a:schemeClr val="tx1"/>
                </a:solidFill>
                <a:latin typeface="Arial" charset="0"/>
                <a:ea typeface="+mn-ea"/>
                <a:cs typeface="+mn-cs"/>
              </a:rPr>
              <a:t>function generally works better in ANNs. This is one of the cases where the biological analogy was misleading.</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10</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11</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12</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13</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14</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15</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Back-propagation Mathematics</a:t>
            </a:r>
            <a:r>
              <a:rPr lang="en-US" i="1" baseline="0" dirty="0"/>
              <a:t> - http://briandolhansky.com/blog/2013/9/27/artificial-neural-networks-backpropagation-part-4</a:t>
            </a:r>
          </a:p>
          <a:p>
            <a:r>
              <a:rPr lang="en-US" i="1" baseline="0" dirty="0"/>
              <a:t>		       https://mattmazur.com/2015/03/17/a-step-by-step-backpropagation-example/</a:t>
            </a:r>
          </a:p>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16</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For an</a:t>
            </a:r>
            <a:r>
              <a:rPr lang="en-US" i="1" baseline="0" dirty="0"/>
              <a:t> excellent Overview of Various Optimization methods - </a:t>
            </a:r>
            <a:r>
              <a:rPr lang="en-US" b="1" i="1" baseline="0" dirty="0"/>
              <a:t>http://ruder.io/optimizing-gradient-descent/</a:t>
            </a:r>
          </a:p>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17</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18</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19</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20</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21</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22</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23</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24</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25</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26</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27</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Look at the mathematical exposition</a:t>
            </a:r>
            <a:r>
              <a:rPr lang="en-US" i="1" baseline="0" dirty="0"/>
              <a:t> that were shared during the session.</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28</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29</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30</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Here’s an analogy: if you set a microphone amplifier’s knob too close to zero, people won’t hear your voice, but</a:t>
            </a:r>
          </a:p>
          <a:p>
            <a:r>
              <a:rPr lang="en-US" sz="1200" b="0" i="0" u="none" strike="noStrike" kern="1200" baseline="0" dirty="0">
                <a:solidFill>
                  <a:schemeClr val="tx1"/>
                </a:solidFill>
                <a:latin typeface="Arial" charset="0"/>
                <a:ea typeface="+mn-ea"/>
                <a:cs typeface="+mn-cs"/>
              </a:rPr>
              <a:t>if you set it too close to the max, your voice will be saturated and people won’t understand what you are saying.</a:t>
            </a:r>
          </a:p>
          <a:p>
            <a:r>
              <a:rPr lang="en-US" sz="1200" b="0" i="0" u="none" strike="noStrike" kern="1200" baseline="0" dirty="0">
                <a:solidFill>
                  <a:schemeClr val="tx1"/>
                </a:solidFill>
                <a:latin typeface="Arial" charset="0"/>
                <a:ea typeface="+mn-ea"/>
                <a:cs typeface="+mn-cs"/>
              </a:rPr>
              <a:t>Now imagine a chain of such amplifiers: they all need to be set properly in order for your voice to come</a:t>
            </a:r>
          </a:p>
          <a:p>
            <a:r>
              <a:rPr lang="en-US" sz="1200" b="0" i="0" u="none" strike="noStrike" kern="1200" baseline="0" dirty="0">
                <a:solidFill>
                  <a:schemeClr val="tx1"/>
                </a:solidFill>
                <a:latin typeface="Arial" charset="0"/>
                <a:ea typeface="+mn-ea"/>
                <a:cs typeface="+mn-cs"/>
              </a:rPr>
              <a:t>out loud and clear at the end of the chain. Your voice has to come out of each amplifier at the same amplitude</a:t>
            </a:r>
          </a:p>
          <a:p>
            <a:r>
              <a:rPr lang="en-US" sz="1200" b="0" i="0" u="none" strike="noStrike" kern="1200" baseline="0" dirty="0">
                <a:solidFill>
                  <a:schemeClr val="tx1"/>
                </a:solidFill>
                <a:latin typeface="Arial" charset="0"/>
                <a:ea typeface="+mn-ea"/>
                <a:cs typeface="+mn-cs"/>
              </a:rPr>
              <a:t>as it came in.</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31</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32</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33</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At test time, there is no mini-batch to compute the empirical mean and standard</a:t>
            </a:r>
          </a:p>
          <a:p>
            <a:r>
              <a:rPr lang="en-US" sz="1200" b="0" i="0" u="none" strike="noStrike" kern="1200" baseline="0" dirty="0">
                <a:solidFill>
                  <a:schemeClr val="tx1"/>
                </a:solidFill>
                <a:latin typeface="Arial" charset="0"/>
                <a:ea typeface="+mn-ea"/>
                <a:cs typeface="+mn-cs"/>
              </a:rPr>
              <a:t>deviation, so instead you simply use the whole training set’s mean and standard deviation.</a:t>
            </a:r>
          </a:p>
          <a:p>
            <a:r>
              <a:rPr lang="en-US" sz="1200" b="0" i="0" u="none" strike="noStrike" kern="1200" baseline="0" dirty="0">
                <a:solidFill>
                  <a:schemeClr val="tx1"/>
                </a:solidFill>
                <a:latin typeface="Arial" charset="0"/>
                <a:ea typeface="+mn-ea"/>
                <a:cs typeface="+mn-cs"/>
              </a:rPr>
              <a:t>These are typically efficiently computed during training using a moving average.</a:t>
            </a:r>
          </a:p>
          <a:p>
            <a:r>
              <a:rPr lang="en-US" sz="1200" b="0" i="0" u="none" strike="noStrike" kern="1200" baseline="0" dirty="0">
                <a:solidFill>
                  <a:schemeClr val="tx1"/>
                </a:solidFill>
                <a:latin typeface="Arial" charset="0"/>
                <a:ea typeface="+mn-ea"/>
                <a:cs typeface="+mn-cs"/>
              </a:rPr>
              <a:t>So, in total, four parameters are learned for each batch-normalized layer: </a:t>
            </a:r>
            <a:r>
              <a:rPr lang="en-US" sz="1200" b="0" i="1" u="none" strike="noStrike" kern="1200" baseline="0" dirty="0">
                <a:solidFill>
                  <a:schemeClr val="tx1"/>
                </a:solidFill>
                <a:latin typeface="Arial" charset="0"/>
                <a:ea typeface="+mn-ea"/>
                <a:cs typeface="+mn-cs"/>
              </a:rPr>
              <a:t>γ</a:t>
            </a:r>
          </a:p>
          <a:p>
            <a:r>
              <a:rPr lang="en-US" sz="1200" b="0" i="0" u="none" strike="noStrike" kern="1200" baseline="0" dirty="0">
                <a:solidFill>
                  <a:schemeClr val="tx1"/>
                </a:solidFill>
                <a:latin typeface="Arial" charset="0"/>
                <a:ea typeface="+mn-ea"/>
                <a:cs typeface="+mn-cs"/>
              </a:rPr>
              <a:t>(scale), </a:t>
            </a:r>
            <a:r>
              <a:rPr lang="en-US" sz="1200" b="0" i="1" u="none" strike="noStrike" kern="1200" baseline="0" dirty="0">
                <a:solidFill>
                  <a:schemeClr val="tx1"/>
                </a:solidFill>
                <a:latin typeface="Arial" charset="0"/>
                <a:ea typeface="+mn-ea"/>
                <a:cs typeface="+mn-cs"/>
              </a:rPr>
              <a:t>β </a:t>
            </a:r>
            <a:r>
              <a:rPr lang="en-US" sz="1200" b="0" i="0" u="none" strike="noStrike" kern="1200" baseline="0" dirty="0">
                <a:solidFill>
                  <a:schemeClr val="tx1"/>
                </a:solidFill>
                <a:latin typeface="Arial" charset="0"/>
                <a:ea typeface="+mn-ea"/>
                <a:cs typeface="+mn-cs"/>
              </a:rPr>
              <a:t>(offset), </a:t>
            </a:r>
            <a:r>
              <a:rPr lang="en-US" sz="1200" b="0" i="1" u="none" strike="noStrike" kern="1200" baseline="0" dirty="0">
                <a:solidFill>
                  <a:schemeClr val="tx1"/>
                </a:solidFill>
                <a:latin typeface="Arial" charset="0"/>
                <a:ea typeface="+mn-ea"/>
                <a:cs typeface="+mn-cs"/>
              </a:rPr>
              <a:t>μ </a:t>
            </a:r>
            <a:r>
              <a:rPr lang="en-US" sz="1200" b="0" i="0" u="none" strike="noStrike" kern="1200" baseline="0" dirty="0">
                <a:solidFill>
                  <a:schemeClr val="tx1"/>
                </a:solidFill>
                <a:latin typeface="Arial" charset="0"/>
                <a:ea typeface="+mn-ea"/>
                <a:cs typeface="+mn-cs"/>
              </a:rPr>
              <a:t>(mean), and </a:t>
            </a:r>
            <a:r>
              <a:rPr lang="en-US" sz="1200" b="0" i="1" u="none" strike="noStrike" kern="1200" baseline="0" dirty="0">
                <a:solidFill>
                  <a:schemeClr val="tx1"/>
                </a:solidFill>
                <a:latin typeface="Arial" charset="0"/>
                <a:ea typeface="+mn-ea"/>
                <a:cs typeface="+mn-cs"/>
              </a:rPr>
              <a:t>σ </a:t>
            </a:r>
            <a:r>
              <a:rPr lang="en-US" sz="1200" b="0" i="0" u="none" strike="noStrike" kern="1200" baseline="0" dirty="0">
                <a:solidFill>
                  <a:schemeClr val="tx1"/>
                </a:solidFill>
                <a:latin typeface="Arial" charset="0"/>
                <a:ea typeface="+mn-ea"/>
                <a:cs typeface="+mn-cs"/>
              </a:rPr>
              <a:t>(standard deviation).</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Batch Normalization also acts like a regularizer, reducing the need for other regularization techniques.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Batch Normalization does, however, add some complexity to the model (although it</a:t>
            </a:r>
          </a:p>
          <a:p>
            <a:r>
              <a:rPr lang="en-US" sz="1200" b="0" i="0" u="none" strike="noStrike" kern="1200" baseline="0" dirty="0">
                <a:solidFill>
                  <a:schemeClr val="tx1"/>
                </a:solidFill>
                <a:latin typeface="Arial" charset="0"/>
                <a:ea typeface="+mn-ea"/>
                <a:cs typeface="+mn-cs"/>
              </a:rPr>
              <a:t>removes the need for normalizing the input data since the first hidden layer will take</a:t>
            </a:r>
          </a:p>
          <a:p>
            <a:r>
              <a:rPr lang="en-US" sz="1200" b="0" i="0" u="none" strike="noStrike" kern="1200" baseline="0" dirty="0">
                <a:solidFill>
                  <a:schemeClr val="tx1"/>
                </a:solidFill>
                <a:latin typeface="Arial" charset="0"/>
                <a:ea typeface="+mn-ea"/>
                <a:cs typeface="+mn-cs"/>
              </a:rPr>
              <a:t>care of that, provided it is batch-normalized). Moreover, there is a runtime penalty:</a:t>
            </a:r>
          </a:p>
          <a:p>
            <a:r>
              <a:rPr lang="en-US" sz="1200" b="0" i="0" u="none" strike="noStrike" kern="1200" baseline="0" dirty="0">
                <a:solidFill>
                  <a:schemeClr val="tx1"/>
                </a:solidFill>
                <a:latin typeface="Arial" charset="0"/>
                <a:ea typeface="+mn-ea"/>
                <a:cs typeface="+mn-cs"/>
              </a:rPr>
              <a:t>the neural network makes slower predictions due to the extra computations required</a:t>
            </a:r>
          </a:p>
          <a:p>
            <a:r>
              <a:rPr lang="en-US" sz="1200" b="0" i="0" u="none" strike="noStrike" kern="1200" baseline="0" dirty="0">
                <a:solidFill>
                  <a:schemeClr val="tx1"/>
                </a:solidFill>
                <a:latin typeface="Arial" charset="0"/>
                <a:ea typeface="+mn-ea"/>
                <a:cs typeface="+mn-cs"/>
              </a:rPr>
              <a:t>at each layer. So if you need predictions to be lightning-fast, you may want to check</a:t>
            </a:r>
          </a:p>
          <a:p>
            <a:r>
              <a:rPr lang="en-US" sz="1200" b="0" i="0" u="none" strike="noStrike" kern="1200" baseline="0" dirty="0">
                <a:solidFill>
                  <a:schemeClr val="tx1"/>
                </a:solidFill>
                <a:latin typeface="Arial" charset="0"/>
                <a:ea typeface="+mn-ea"/>
                <a:cs typeface="+mn-cs"/>
              </a:rPr>
              <a:t>how well plain ELU + He initialization perform before playing with Batch Normalization.</a:t>
            </a: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34</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Training Sparse Models</a:t>
            </a:r>
          </a:p>
          <a:p>
            <a:r>
              <a:rPr lang="en-US" sz="1200" b="0" i="0" u="none" strike="noStrike" kern="1200" baseline="0" dirty="0">
                <a:solidFill>
                  <a:schemeClr val="tx1"/>
                </a:solidFill>
                <a:latin typeface="Arial" charset="0"/>
                <a:ea typeface="+mn-ea"/>
                <a:cs typeface="+mn-cs"/>
              </a:rPr>
              <a:t>All the optimization algorithms just presented produce dense models, meaning that</a:t>
            </a:r>
          </a:p>
          <a:p>
            <a:r>
              <a:rPr lang="en-US" sz="1200" b="0" i="0" u="none" strike="noStrike" kern="1200" baseline="0" dirty="0">
                <a:solidFill>
                  <a:schemeClr val="tx1"/>
                </a:solidFill>
                <a:latin typeface="Arial" charset="0"/>
                <a:ea typeface="+mn-ea"/>
                <a:cs typeface="+mn-cs"/>
              </a:rPr>
              <a:t>most parameters will be nonzero. If you need a blazingly fast model at runtime, or if</a:t>
            </a:r>
          </a:p>
          <a:p>
            <a:r>
              <a:rPr lang="en-US" sz="1200" b="0" i="0" u="none" strike="noStrike" kern="1200" baseline="0" dirty="0">
                <a:solidFill>
                  <a:schemeClr val="tx1"/>
                </a:solidFill>
                <a:latin typeface="Arial" charset="0"/>
                <a:ea typeface="+mn-ea"/>
                <a:cs typeface="+mn-cs"/>
              </a:rPr>
              <a:t>you need it to take up less memory, you may prefer to end up with a sparse model</a:t>
            </a:r>
          </a:p>
          <a:p>
            <a:r>
              <a:rPr lang="en-US" sz="1200" b="0" i="0" u="none" strike="noStrike" kern="1200" baseline="0" dirty="0">
                <a:solidFill>
                  <a:schemeClr val="tx1"/>
                </a:solidFill>
                <a:latin typeface="Arial" charset="0"/>
                <a:ea typeface="+mn-ea"/>
                <a:cs typeface="+mn-cs"/>
              </a:rPr>
              <a:t>instead.</a:t>
            </a:r>
          </a:p>
          <a:p>
            <a:r>
              <a:rPr lang="en-US" sz="1200" b="0" i="0" u="none" strike="noStrike" kern="1200" baseline="0" dirty="0">
                <a:solidFill>
                  <a:schemeClr val="tx1"/>
                </a:solidFill>
                <a:latin typeface="Arial" charset="0"/>
                <a:ea typeface="+mn-ea"/>
                <a:cs typeface="+mn-cs"/>
              </a:rPr>
              <a:t>One trivial way to achieve this is to train the model as usual, then get rid of the tiny</a:t>
            </a:r>
          </a:p>
          <a:p>
            <a:r>
              <a:rPr lang="en-US" sz="1200" b="0" i="0" u="none" strike="noStrike" kern="1200" baseline="0" dirty="0">
                <a:solidFill>
                  <a:schemeClr val="tx1"/>
                </a:solidFill>
                <a:latin typeface="Arial" charset="0"/>
                <a:ea typeface="+mn-ea"/>
                <a:cs typeface="+mn-cs"/>
              </a:rPr>
              <a:t>weights (set them to 0).</a:t>
            </a:r>
          </a:p>
          <a:p>
            <a:r>
              <a:rPr lang="en-US" sz="1200" b="0" i="0" u="none" strike="noStrike" kern="1200" baseline="0" dirty="0">
                <a:solidFill>
                  <a:schemeClr val="tx1"/>
                </a:solidFill>
                <a:latin typeface="Arial" charset="0"/>
                <a:ea typeface="+mn-ea"/>
                <a:cs typeface="+mn-cs"/>
              </a:rPr>
              <a:t>Another option is to apply strong ℓ1 regularization during training, as it pushes the</a:t>
            </a:r>
          </a:p>
          <a:p>
            <a:r>
              <a:rPr lang="en-US" sz="1200" b="0" i="0" u="none" strike="noStrike" kern="1200" baseline="0" dirty="0">
                <a:solidFill>
                  <a:schemeClr val="tx1"/>
                </a:solidFill>
                <a:latin typeface="Arial" charset="0"/>
                <a:ea typeface="+mn-ea"/>
                <a:cs typeface="+mn-cs"/>
              </a:rPr>
              <a:t>optimizer to zero out as many weights as it can (as discussed in Chapter 4 about Lasso</a:t>
            </a:r>
          </a:p>
          <a:p>
            <a:r>
              <a:rPr lang="en-US" sz="1200" b="0" i="0" u="none" strike="noStrike" kern="1200" baseline="0" dirty="0">
                <a:solidFill>
                  <a:schemeClr val="tx1"/>
                </a:solidFill>
                <a:latin typeface="Arial" charset="0"/>
                <a:ea typeface="+mn-ea"/>
                <a:cs typeface="+mn-cs"/>
              </a:rPr>
              <a:t>Regression).</a:t>
            </a:r>
          </a:p>
          <a:p>
            <a:r>
              <a:rPr lang="en-US" sz="1200" b="0" i="0" u="none" strike="noStrike" kern="1200" baseline="0" dirty="0">
                <a:solidFill>
                  <a:schemeClr val="tx1"/>
                </a:solidFill>
                <a:latin typeface="Arial" charset="0"/>
                <a:ea typeface="+mn-ea"/>
                <a:cs typeface="+mn-cs"/>
              </a:rPr>
              <a:t>However, in some cases these techniques may remain insufficient. One last option is</a:t>
            </a:r>
          </a:p>
          <a:p>
            <a:r>
              <a:rPr lang="en-US" sz="1200" b="0" i="0" u="none" strike="noStrike" kern="1200" baseline="0" dirty="0">
                <a:solidFill>
                  <a:schemeClr val="tx1"/>
                </a:solidFill>
                <a:latin typeface="Arial" charset="0"/>
                <a:ea typeface="+mn-ea"/>
                <a:cs typeface="+mn-cs"/>
              </a:rPr>
              <a:t>to apply </a:t>
            </a:r>
            <a:r>
              <a:rPr lang="en-US" sz="1200" b="0" i="1" u="none" strike="noStrike" kern="1200" baseline="0" dirty="0">
                <a:solidFill>
                  <a:schemeClr val="tx1"/>
                </a:solidFill>
                <a:latin typeface="Arial" charset="0"/>
                <a:ea typeface="+mn-ea"/>
                <a:cs typeface="+mn-cs"/>
              </a:rPr>
              <a:t>Dual Averaging</a:t>
            </a:r>
            <a:r>
              <a:rPr lang="en-US" sz="1200" b="0" i="0" u="none" strike="noStrike" kern="1200" baseline="0" dirty="0">
                <a:solidFill>
                  <a:schemeClr val="tx1"/>
                </a:solidFill>
                <a:latin typeface="Arial" charset="0"/>
                <a:ea typeface="+mn-ea"/>
                <a:cs typeface="+mn-cs"/>
              </a:rPr>
              <a:t>, often called </a:t>
            </a:r>
            <a:r>
              <a:rPr lang="en-US" sz="1200" b="0" i="1" u="none" strike="noStrike" kern="1200" baseline="0" dirty="0">
                <a:solidFill>
                  <a:schemeClr val="tx1"/>
                </a:solidFill>
                <a:latin typeface="Arial" charset="0"/>
                <a:ea typeface="+mn-ea"/>
                <a:cs typeface="+mn-cs"/>
              </a:rPr>
              <a:t>Follow The Regularized Leader </a:t>
            </a:r>
            <a:r>
              <a:rPr lang="en-US" sz="1200" b="0" i="0" u="none" strike="noStrike" kern="1200" baseline="0" dirty="0">
                <a:solidFill>
                  <a:schemeClr val="tx1"/>
                </a:solidFill>
                <a:latin typeface="Arial" charset="0"/>
                <a:ea typeface="+mn-ea"/>
                <a:cs typeface="+mn-cs"/>
              </a:rPr>
              <a:t>(FTRL), a technique</a:t>
            </a:r>
          </a:p>
          <a:p>
            <a:r>
              <a:rPr lang="en-US" sz="1200" b="0" i="0" u="none" strike="noStrike" kern="1200" baseline="0" dirty="0">
                <a:solidFill>
                  <a:schemeClr val="tx1"/>
                </a:solidFill>
                <a:latin typeface="Arial" charset="0"/>
                <a:ea typeface="+mn-ea"/>
                <a:cs typeface="+mn-cs"/>
              </a:rPr>
              <a:t>proposed by </a:t>
            </a:r>
            <a:r>
              <a:rPr lang="en-US" sz="1200" b="0" i="0" u="none" strike="noStrike" kern="1200" baseline="0" dirty="0" err="1">
                <a:solidFill>
                  <a:schemeClr val="tx1"/>
                </a:solidFill>
                <a:latin typeface="Arial" charset="0"/>
                <a:ea typeface="+mn-ea"/>
                <a:cs typeface="+mn-cs"/>
              </a:rPr>
              <a:t>Yurii</a:t>
            </a:r>
            <a:r>
              <a:rPr lang="en-US" sz="1200" b="0" i="0" u="none" strike="noStrike" kern="1200" baseline="0" dirty="0">
                <a:solidFill>
                  <a:schemeClr val="tx1"/>
                </a:solidFill>
                <a:latin typeface="Arial" charset="0"/>
                <a:ea typeface="+mn-ea"/>
                <a:cs typeface="+mn-cs"/>
              </a:rPr>
              <a:t> Nesterov.17 When used with ℓ1 regularization, this technique</a:t>
            </a:r>
          </a:p>
          <a:p>
            <a:r>
              <a:rPr lang="en-US" sz="1200" b="0" i="0" u="none" strike="noStrike" kern="1200" baseline="0" dirty="0">
                <a:solidFill>
                  <a:schemeClr val="tx1"/>
                </a:solidFill>
                <a:latin typeface="Arial" charset="0"/>
                <a:ea typeface="+mn-ea"/>
                <a:cs typeface="+mn-cs"/>
              </a:rPr>
              <a:t>often leads to very sparse models. </a:t>
            </a:r>
            <a:r>
              <a:rPr lang="en-US" sz="1200" b="0" i="0" u="none" strike="noStrike" kern="1200" baseline="0" dirty="0" err="1">
                <a:solidFill>
                  <a:schemeClr val="tx1"/>
                </a:solidFill>
                <a:latin typeface="Arial" charset="0"/>
                <a:ea typeface="+mn-ea"/>
                <a:cs typeface="+mn-cs"/>
              </a:rPr>
              <a:t>TensorFlow</a:t>
            </a:r>
            <a:r>
              <a:rPr lang="en-US" sz="1200" b="0" i="0" u="none" strike="noStrike" kern="1200" baseline="0" dirty="0">
                <a:solidFill>
                  <a:schemeClr val="tx1"/>
                </a:solidFill>
                <a:latin typeface="Arial" charset="0"/>
                <a:ea typeface="+mn-ea"/>
                <a:cs typeface="+mn-cs"/>
              </a:rPr>
              <a:t> implements a variant of FTRL called</a:t>
            </a:r>
          </a:p>
          <a:p>
            <a:r>
              <a:rPr lang="en-US" sz="1200" b="0" i="1" u="none" strike="noStrike" kern="1200" baseline="0" dirty="0">
                <a:solidFill>
                  <a:schemeClr val="tx1"/>
                </a:solidFill>
                <a:latin typeface="Arial" charset="0"/>
                <a:ea typeface="+mn-ea"/>
                <a:cs typeface="+mn-cs"/>
              </a:rPr>
              <a:t>FTRL-Proximal</a:t>
            </a:r>
            <a:r>
              <a:rPr lang="en-US" sz="1200" b="0" i="0" u="none" strike="noStrike" kern="1200" baseline="0" dirty="0">
                <a:solidFill>
                  <a:schemeClr val="tx1"/>
                </a:solidFill>
                <a:latin typeface="Arial" charset="0"/>
                <a:ea typeface="+mn-ea"/>
                <a:cs typeface="+mn-cs"/>
              </a:rPr>
              <a:t>18 in the </a:t>
            </a:r>
            <a:r>
              <a:rPr lang="en-US" sz="1200" b="0" i="0" u="none" strike="noStrike" kern="1200" baseline="0" dirty="0" err="1">
                <a:solidFill>
                  <a:schemeClr val="tx1"/>
                </a:solidFill>
                <a:latin typeface="Arial" charset="0"/>
                <a:ea typeface="+mn-ea"/>
                <a:cs typeface="+mn-cs"/>
              </a:rPr>
              <a:t>FTRLOptimizer</a:t>
            </a:r>
            <a:r>
              <a:rPr lang="en-US" sz="1200" b="0" i="0" u="none" strike="noStrike" kern="1200" baseline="0" dirty="0">
                <a:solidFill>
                  <a:schemeClr val="tx1"/>
                </a:solidFill>
                <a:latin typeface="Arial" charset="0"/>
                <a:ea typeface="+mn-ea"/>
                <a:cs typeface="+mn-cs"/>
              </a:rPr>
              <a:t> class.</a:t>
            </a:r>
          </a:p>
          <a:p>
            <a:endParaRPr lang="en-US" sz="1200" b="0" i="0" u="none" strike="noStrike" kern="1200" baseline="0" dirty="0">
              <a:solidFill>
                <a:schemeClr val="tx1"/>
              </a:solidFill>
              <a:latin typeface="Arial" charset="0"/>
              <a:ea typeface="+mn-ea"/>
              <a:cs typeface="+mn-cs"/>
            </a:endParaRPr>
          </a:p>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35</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A 2013 paper19 by Andrew Senior et al. compared the performance of some of the</a:t>
            </a:r>
          </a:p>
          <a:p>
            <a:r>
              <a:rPr lang="en-US" sz="1200" b="0" i="0" u="none" strike="noStrike" kern="1200" baseline="0" dirty="0">
                <a:solidFill>
                  <a:schemeClr val="tx1"/>
                </a:solidFill>
                <a:latin typeface="Arial" charset="0"/>
                <a:ea typeface="+mn-ea"/>
                <a:cs typeface="+mn-cs"/>
              </a:rPr>
              <a:t>most popular learning schedules when training deep neural networks for speech recognition</a:t>
            </a:r>
          </a:p>
          <a:p>
            <a:r>
              <a:rPr lang="en-US" sz="1200" b="0" i="0" u="none" strike="noStrike" kern="1200" baseline="0" dirty="0">
                <a:solidFill>
                  <a:schemeClr val="tx1"/>
                </a:solidFill>
                <a:latin typeface="Arial" charset="0"/>
                <a:ea typeface="+mn-ea"/>
                <a:cs typeface="+mn-cs"/>
              </a:rPr>
              <a:t>using Momentum optimization. The authors concluded that, in this setting,</a:t>
            </a:r>
          </a:p>
          <a:p>
            <a:r>
              <a:rPr lang="en-US" sz="1200" b="0" i="0" u="none" strike="noStrike" kern="1200" baseline="0" dirty="0">
                <a:solidFill>
                  <a:schemeClr val="tx1"/>
                </a:solidFill>
                <a:latin typeface="Arial" charset="0"/>
                <a:ea typeface="+mn-ea"/>
                <a:cs typeface="+mn-cs"/>
              </a:rPr>
              <a:t>both performance scheduling and exponential scheduling performed well, but they</a:t>
            </a:r>
          </a:p>
          <a:p>
            <a:r>
              <a:rPr lang="en-US" sz="1200" b="0" i="0" u="none" strike="noStrike" kern="1200" baseline="0" dirty="0">
                <a:solidFill>
                  <a:schemeClr val="tx1"/>
                </a:solidFill>
                <a:latin typeface="Arial" charset="0"/>
                <a:ea typeface="+mn-ea"/>
                <a:cs typeface="+mn-cs"/>
              </a:rPr>
              <a:t>favored exponential scheduling because it is simpler to implement, is easy to tune,</a:t>
            </a:r>
          </a:p>
          <a:p>
            <a:r>
              <a:rPr lang="en-US" sz="1200" b="0" i="0" u="none" strike="noStrike" kern="1200" baseline="0" dirty="0">
                <a:solidFill>
                  <a:schemeClr val="tx1"/>
                </a:solidFill>
                <a:latin typeface="Arial" charset="0"/>
                <a:ea typeface="+mn-ea"/>
                <a:cs typeface="+mn-cs"/>
              </a:rPr>
              <a:t>and converged slightly faster to the optimal solution.</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36</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37</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38</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39</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1.Apart from these there</a:t>
            </a:r>
            <a:r>
              <a:rPr lang="en-US" i="1" baseline="0" dirty="0"/>
              <a:t>  are some of the most recently developed networks like  GAN (Adversarial Network) or Capsule Network …. To name a few.</a:t>
            </a:r>
          </a:p>
          <a:p>
            <a:r>
              <a:rPr lang="en-US" i="1" baseline="0" dirty="0"/>
              <a:t>2.To get more information and overview of each of these networks – Please refer to : https://towardsdatascience.com/the-mostly-complete-chart-of-neural-networks-explained-3fb6f2367464</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a:t>3.</a:t>
            </a:r>
            <a:r>
              <a:rPr lang="en-US" sz="1200" b="0" i="0" u="none" strike="noStrike" kern="1200" baseline="0" dirty="0">
                <a:solidFill>
                  <a:schemeClr val="tx1"/>
                </a:solidFill>
                <a:latin typeface="Arial" charset="0"/>
                <a:ea typeface="+mn-ea"/>
                <a:cs typeface="+mn-cs"/>
              </a:rPr>
              <a:t> Neural network models are being considered as universal approximators, which means by using a neural network methodology, we can solve any type of problems with the fine-tuned architecture. Hence, studying neural networks is a branch of study and special care is needed. In fact, deep learning is a branch of machine learning, where every problem is being modeled with artificial neural networks.</a:t>
            </a:r>
            <a:endParaRPr lang="en-US" i="1" dirty="0"/>
          </a:p>
          <a:p>
            <a:endParaRPr lang="en-US" i="1" baseline="0" dirty="0"/>
          </a:p>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4</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Neural network models are being considered as universal approximators, which means by using a neural network methodology, we can solve any type of problems with the fine-tuned architecture. Hence, studying neural networks is a branch of study and special care is needed. In fact, deep learning is a branch of machine learning, where every problem is being modeled with artificial neural networks.</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5</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6</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https://becominghuman.ai/from-perceptron-to-deep-neural-nets-504b8ff616e</a:t>
            </a:r>
          </a:p>
          <a:p>
            <a:r>
              <a:rPr lang="en-US" i="1" dirty="0"/>
              <a:t>https://becominghuman.ai/how-to-train-a-neural-network-to-code-by-itself-a432e8a120df</a:t>
            </a:r>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7</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Perceptron training algorithm proposed by Frank Rosenblatt was largely inspired by </a:t>
            </a:r>
            <a:r>
              <a:rPr lang="en-US" sz="1200" b="0" i="1" u="none" strike="noStrike" kern="1200" baseline="0" dirty="0">
                <a:solidFill>
                  <a:schemeClr val="tx1"/>
                </a:solidFill>
                <a:latin typeface="Arial" charset="0"/>
                <a:ea typeface="+mn-ea"/>
                <a:cs typeface="+mn-cs"/>
              </a:rPr>
              <a:t>Hebb’s rule</a:t>
            </a:r>
            <a:r>
              <a:rPr lang="en-US" sz="1200" b="0" i="0" u="none" strike="noStrike" kern="1200" baseline="0" dirty="0">
                <a:solidFill>
                  <a:schemeClr val="tx1"/>
                </a:solidFill>
                <a:latin typeface="Arial" charset="0"/>
                <a:ea typeface="+mn-ea"/>
                <a:cs typeface="+mn-cs"/>
              </a:rPr>
              <a:t>. In his book </a:t>
            </a:r>
            <a:r>
              <a:rPr lang="en-US" sz="1200" b="0" i="1" u="none" strike="noStrike" kern="1200" baseline="0" dirty="0">
                <a:solidFill>
                  <a:schemeClr val="tx1"/>
                </a:solidFill>
                <a:latin typeface="Arial" charset="0"/>
                <a:ea typeface="+mn-ea"/>
                <a:cs typeface="+mn-cs"/>
              </a:rPr>
              <a:t>The Organization of Behavior</a:t>
            </a:r>
            <a:r>
              <a:rPr lang="en-US" sz="1200" b="0" i="0" u="none" strike="noStrike" kern="1200" baseline="0" dirty="0">
                <a:solidFill>
                  <a:schemeClr val="tx1"/>
                </a:solidFill>
                <a:latin typeface="Arial" charset="0"/>
                <a:ea typeface="+mn-ea"/>
                <a:cs typeface="+mn-cs"/>
              </a:rPr>
              <a:t>, published in 1949, Donald Hebb suggested that when a biological neuron often triggers another neuron, the connection between these two neurons grows stronger. This idea was later summarized by </a:t>
            </a:r>
            <a:r>
              <a:rPr lang="en-US" sz="1200" b="1" i="0" u="none" strike="noStrike" kern="1200" baseline="0" dirty="0" err="1">
                <a:solidFill>
                  <a:schemeClr val="tx1"/>
                </a:solidFill>
                <a:latin typeface="Arial" charset="0"/>
                <a:ea typeface="+mn-ea"/>
                <a:cs typeface="+mn-cs"/>
              </a:rPr>
              <a:t>Siegrid</a:t>
            </a:r>
            <a:r>
              <a:rPr lang="en-US" sz="1200" b="1" i="0" u="none" strike="noStrike" kern="1200" baseline="0" dirty="0">
                <a:solidFill>
                  <a:schemeClr val="tx1"/>
                </a:solidFill>
                <a:latin typeface="Arial" charset="0"/>
                <a:ea typeface="+mn-ea"/>
                <a:cs typeface="+mn-cs"/>
              </a:rPr>
              <a:t> </a:t>
            </a:r>
            <a:r>
              <a:rPr lang="en-US" sz="1200" b="1" i="0" u="none" strike="noStrike" kern="1200" baseline="0" dirty="0" err="1">
                <a:solidFill>
                  <a:schemeClr val="tx1"/>
                </a:solidFill>
                <a:latin typeface="Arial" charset="0"/>
                <a:ea typeface="+mn-ea"/>
                <a:cs typeface="+mn-cs"/>
              </a:rPr>
              <a:t>Lowel</a:t>
            </a:r>
            <a:r>
              <a:rPr lang="en-US" sz="1200" b="1" i="0" u="none" strike="noStrike" kern="1200" baseline="0" dirty="0">
                <a:solidFill>
                  <a:schemeClr val="tx1"/>
                </a:solidFill>
                <a:latin typeface="Arial" charset="0"/>
                <a:ea typeface="+mn-ea"/>
                <a:cs typeface="+mn-cs"/>
              </a:rPr>
              <a:t> </a:t>
            </a:r>
            <a:r>
              <a:rPr lang="en-US" sz="1200" b="0" i="0" u="none" strike="noStrike" kern="1200" baseline="0" dirty="0">
                <a:solidFill>
                  <a:schemeClr val="tx1"/>
                </a:solidFill>
                <a:latin typeface="Arial" charset="0"/>
                <a:ea typeface="+mn-ea"/>
                <a:cs typeface="+mn-cs"/>
              </a:rPr>
              <a:t>in this catchy phrase:</a:t>
            </a:r>
          </a:p>
          <a:p>
            <a:r>
              <a:rPr lang="en-US" sz="1200" b="0" i="0" u="none" strike="noStrike" kern="1200" baseline="0" dirty="0">
                <a:solidFill>
                  <a:schemeClr val="tx1"/>
                </a:solidFill>
                <a:latin typeface="Arial" charset="0"/>
                <a:ea typeface="+mn-ea"/>
                <a:cs typeface="+mn-cs"/>
              </a:rPr>
              <a:t>“</a:t>
            </a:r>
            <a:r>
              <a:rPr lang="en-US" sz="1200" b="1" i="0" u="none" strike="noStrike" kern="1200" baseline="0" dirty="0">
                <a:solidFill>
                  <a:schemeClr val="tx1"/>
                </a:solidFill>
                <a:latin typeface="Arial" charset="0"/>
                <a:ea typeface="+mn-ea"/>
                <a:cs typeface="+mn-cs"/>
              </a:rPr>
              <a:t>Cells that fire together, wire together</a:t>
            </a:r>
            <a:r>
              <a:rPr lang="en-US" sz="1200" b="0" i="0" u="none" strike="noStrike" kern="1200" baseline="0" dirty="0">
                <a:solidFill>
                  <a:schemeClr val="tx1"/>
                </a:solidFill>
                <a:latin typeface="Arial" charset="0"/>
                <a:ea typeface="+mn-ea"/>
                <a:cs typeface="+mn-cs"/>
              </a:rPr>
              <a:t>.” This rule later became known as Hebb’s rule (or </a:t>
            </a:r>
            <a:r>
              <a:rPr lang="en-US" sz="1200" b="1" i="1" u="none" strike="noStrike" kern="1200" baseline="0" dirty="0">
                <a:solidFill>
                  <a:schemeClr val="tx1"/>
                </a:solidFill>
                <a:latin typeface="Arial" charset="0"/>
                <a:ea typeface="+mn-ea"/>
                <a:cs typeface="+mn-cs"/>
              </a:rPr>
              <a:t>Hebbian learning</a:t>
            </a:r>
            <a:r>
              <a:rPr lang="en-US" sz="1200" b="0" i="0" u="none" strike="noStrike" kern="1200" baseline="0" dirty="0">
                <a:solidFill>
                  <a:schemeClr val="tx1"/>
                </a:solidFill>
                <a:latin typeface="Arial" charset="0"/>
                <a:ea typeface="+mn-ea"/>
                <a:cs typeface="+mn-cs"/>
              </a:rPr>
              <a:t>); that is, the connection weight between two neurons is increased whenever they have the same output. Perceptrons are trained using a variant of this rule that takes into account the error made by the network; it does not reinforce connections that lead to the wrong output. More specifically, the Perceptron.</a:t>
            </a:r>
          </a:p>
          <a:p>
            <a:r>
              <a:rPr lang="en-US" sz="1200" b="0" i="0" u="none" strike="noStrike" kern="1200" baseline="0" dirty="0">
                <a:solidFill>
                  <a:schemeClr val="tx1"/>
                </a:solidFill>
                <a:latin typeface="Arial" charset="0"/>
                <a:ea typeface="+mn-ea"/>
                <a:cs typeface="+mn-cs"/>
              </a:rPr>
              <a:t>The </a:t>
            </a:r>
            <a:r>
              <a:rPr lang="en-US" sz="1200" b="1" i="0" u="none" strike="noStrike" kern="1200" baseline="0" dirty="0">
                <a:solidFill>
                  <a:schemeClr val="tx1"/>
                </a:solidFill>
                <a:latin typeface="Arial" charset="0"/>
                <a:ea typeface="+mn-ea"/>
                <a:cs typeface="+mn-cs"/>
              </a:rPr>
              <a:t>decision boundary of each output neuron is linear, so Perceptrons are incapable of learning complex patterns </a:t>
            </a:r>
            <a:r>
              <a:rPr lang="en-US" sz="1200" b="0" i="0" u="none" strike="noStrike" kern="1200" baseline="0" dirty="0">
                <a:solidFill>
                  <a:schemeClr val="tx1"/>
                </a:solidFill>
                <a:latin typeface="Arial" charset="0"/>
                <a:ea typeface="+mn-ea"/>
                <a:cs typeface="+mn-cs"/>
              </a:rPr>
              <a:t>(just like Logistic Regression classifiers). However, if the training instances are linearly separable, Rosenblatt demonstrated that this algorithm would converge to a solution.7 This is called the </a:t>
            </a:r>
            <a:r>
              <a:rPr lang="en-US" sz="1200" b="1" i="1" u="none" strike="noStrike" kern="1200" baseline="0" dirty="0">
                <a:solidFill>
                  <a:schemeClr val="tx1"/>
                </a:solidFill>
                <a:latin typeface="Arial" charset="0"/>
                <a:ea typeface="+mn-ea"/>
                <a:cs typeface="+mn-cs"/>
              </a:rPr>
              <a:t>Perceptron convergence theorem</a:t>
            </a:r>
            <a:r>
              <a:rPr lang="en-US" sz="1200" b="1" i="0" u="none" strike="noStrike" kern="1200" baseline="0" dirty="0">
                <a:solidFill>
                  <a:schemeClr val="tx1"/>
                </a:solidFill>
                <a:latin typeface="Arial" charset="0"/>
                <a:ea typeface="+mn-ea"/>
                <a:cs typeface="+mn-cs"/>
              </a:rPr>
              <a:t>.</a:t>
            </a:r>
          </a:p>
          <a:p>
            <a:endParaRPr lang="en-US" sz="1200" b="1"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is fed one training instance at a time, and for each instance it makes its predictions.</a:t>
            </a:r>
          </a:p>
          <a:p>
            <a:r>
              <a:rPr lang="en-US" sz="1200" b="0" i="0" u="none" strike="noStrike" kern="1200" baseline="0" dirty="0">
                <a:solidFill>
                  <a:schemeClr val="tx1"/>
                </a:solidFill>
                <a:latin typeface="Arial" charset="0"/>
                <a:ea typeface="+mn-ea"/>
                <a:cs typeface="+mn-cs"/>
              </a:rPr>
              <a:t>For every output neuron that produced a wrong prediction, it reinforces the connection</a:t>
            </a:r>
          </a:p>
          <a:p>
            <a:r>
              <a:rPr lang="en-US" sz="1200" b="0" i="0" u="none" strike="noStrike" kern="1200" baseline="0" dirty="0">
                <a:solidFill>
                  <a:schemeClr val="tx1"/>
                </a:solidFill>
                <a:latin typeface="Arial" charset="0"/>
                <a:ea typeface="+mn-ea"/>
                <a:cs typeface="+mn-cs"/>
              </a:rPr>
              <a:t>weights from the inputs that would have contributed to the correct prediction</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8</a:t>
            </a:fld>
            <a:endParaRPr lang="en-US" dirty="0"/>
          </a:p>
        </p:txBody>
      </p:sp>
    </p:spTree>
    <p:extLst>
      <p:ext uri="{BB962C8B-B14F-4D97-AF65-F5344CB8AC3E}">
        <p14:creationId xmlns:p14="http://schemas.microsoft.com/office/powerpoint/2010/main" val="383419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9</a:t>
            </a:fld>
            <a:endParaRPr lang="en-US" dirty="0"/>
          </a:p>
        </p:txBody>
      </p:sp>
    </p:spTree>
    <p:extLst>
      <p:ext uri="{BB962C8B-B14F-4D97-AF65-F5344CB8AC3E}">
        <p14:creationId xmlns:p14="http://schemas.microsoft.com/office/powerpoint/2010/main" val="38341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27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Diagram or Organization Ch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4594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1034"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95" tIns="45252" rIns="90495" bIns="45252"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5DEE4117-B81C-42DB-A3F3-A9EC016A3669}"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sldLayoutIdLst>
    <p:sldLayoutId id="2147484000" r:id="rId1"/>
    <p:sldLayoutId id="2147483968" r:id="rId2"/>
  </p:sldLayoutIdLst>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4" name="Line 6"/>
          <p:cNvSpPr>
            <a:spLocks noChangeShapeType="1"/>
          </p:cNvSpPr>
          <p:nvPr/>
        </p:nvSpPr>
        <p:spPr bwMode="auto">
          <a:xfrm flipV="1">
            <a:off x="363538" y="6565900"/>
            <a:ext cx="0" cy="31115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endParaRPr lang="en-US"/>
          </a:p>
        </p:txBody>
      </p:sp>
      <p:sp>
        <p:nvSpPr>
          <p:cNvPr id="2055" name="Rectangle 7"/>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5" tIns="45247" rIns="90485" bIns="45247"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defRPr/>
            </a:pPr>
            <a:fld id="{F6832185-DB74-4384-97E9-9CA701C0170F}" type="slidenum">
              <a:rPr lang="en-US" altLang="en-US" sz="800" smtClean="0">
                <a:solidFill>
                  <a:schemeClr val="bg2"/>
                </a:solidFill>
              </a:rPr>
              <a:pPr algn="l" eaLnBrk="1" hangingPunct="1">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900" b="1">
          <a:solidFill>
            <a:srgbClr val="006600"/>
          </a:solidFill>
          <a:latin typeface="+mj-lt"/>
          <a:ea typeface="+mj-ea"/>
          <a:cs typeface="+mj-cs"/>
        </a:defRPr>
      </a:lvl1pPr>
      <a:lvl2pPr algn="l" rtl="0" eaLnBrk="0" fontAlgn="base" hangingPunct="0">
        <a:spcBef>
          <a:spcPct val="0"/>
        </a:spcBef>
        <a:spcAft>
          <a:spcPct val="0"/>
        </a:spcAft>
        <a:defRPr sz="2900" b="1">
          <a:solidFill>
            <a:srgbClr val="006600"/>
          </a:solidFill>
          <a:latin typeface="Arial" charset="0"/>
        </a:defRPr>
      </a:lvl2pPr>
      <a:lvl3pPr algn="l" rtl="0" eaLnBrk="0" fontAlgn="base" hangingPunct="0">
        <a:spcBef>
          <a:spcPct val="0"/>
        </a:spcBef>
        <a:spcAft>
          <a:spcPct val="0"/>
        </a:spcAft>
        <a:defRPr sz="2900" b="1">
          <a:solidFill>
            <a:srgbClr val="006600"/>
          </a:solidFill>
          <a:latin typeface="Arial" charset="0"/>
        </a:defRPr>
      </a:lvl3pPr>
      <a:lvl4pPr algn="l" rtl="0" eaLnBrk="0" fontAlgn="base" hangingPunct="0">
        <a:spcBef>
          <a:spcPct val="0"/>
        </a:spcBef>
        <a:spcAft>
          <a:spcPct val="0"/>
        </a:spcAft>
        <a:defRPr sz="2900" b="1">
          <a:solidFill>
            <a:srgbClr val="006600"/>
          </a:solidFill>
          <a:latin typeface="Arial" charset="0"/>
        </a:defRPr>
      </a:lvl4pPr>
      <a:lvl5pPr algn="l" rtl="0" eaLnBrk="0" fontAlgn="base" hangingPunct="0">
        <a:spcBef>
          <a:spcPct val="0"/>
        </a:spcBef>
        <a:spcAft>
          <a:spcPct val="0"/>
        </a:spcAft>
        <a:defRPr sz="2900" b="1">
          <a:solidFill>
            <a:srgbClr val="006600"/>
          </a:solidFill>
          <a:latin typeface="Arial" charset="0"/>
        </a:defRPr>
      </a:lvl5pPr>
      <a:lvl6pPr marL="457200" algn="l" rtl="0" fontAlgn="base">
        <a:spcBef>
          <a:spcPct val="0"/>
        </a:spcBef>
        <a:spcAft>
          <a:spcPct val="0"/>
        </a:spcAft>
        <a:defRPr sz="2900" b="1">
          <a:solidFill>
            <a:srgbClr val="006600"/>
          </a:solidFill>
          <a:latin typeface="Arial" charset="0"/>
        </a:defRPr>
      </a:lvl6pPr>
      <a:lvl7pPr marL="914400" algn="l" rtl="0" fontAlgn="base">
        <a:spcBef>
          <a:spcPct val="0"/>
        </a:spcBef>
        <a:spcAft>
          <a:spcPct val="0"/>
        </a:spcAft>
        <a:defRPr sz="2900" b="1">
          <a:solidFill>
            <a:srgbClr val="006600"/>
          </a:solidFill>
          <a:latin typeface="Arial" charset="0"/>
        </a:defRPr>
      </a:lvl7pPr>
      <a:lvl8pPr marL="1371600" algn="l" rtl="0" fontAlgn="base">
        <a:spcBef>
          <a:spcPct val="0"/>
        </a:spcBef>
        <a:spcAft>
          <a:spcPct val="0"/>
        </a:spcAft>
        <a:defRPr sz="2900" b="1">
          <a:solidFill>
            <a:srgbClr val="006600"/>
          </a:solidFill>
          <a:latin typeface="Arial" charset="0"/>
        </a:defRPr>
      </a:lvl8pPr>
      <a:lvl9pPr marL="1828800" algn="l" rtl="0" fontAlgn="base">
        <a:spcBef>
          <a:spcPct val="0"/>
        </a:spcBef>
        <a:spcAft>
          <a:spcPct val="0"/>
        </a:spcAft>
        <a:defRPr sz="2900" b="1">
          <a:solidFill>
            <a:srgbClr val="006600"/>
          </a:solidFill>
          <a:latin typeface="Arial" charset="0"/>
        </a:defRPr>
      </a:lvl9pPr>
    </p:titleStyle>
    <p:body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0"/>
        </a:spcBef>
        <a:spcAft>
          <a:spcPct val="0"/>
        </a:spcAft>
        <a:defRPr>
          <a:solidFill>
            <a:schemeClr val="tx1"/>
          </a:solidFill>
          <a:latin typeface="+mn-lt"/>
        </a:defRPr>
      </a:lvl2pPr>
      <a:lvl3pPr marL="1143000" indent="-228600" algn="l" rtl="0" eaLnBrk="0" fontAlgn="base" hangingPunct="0">
        <a:spcBef>
          <a:spcPct val="0"/>
        </a:spcBef>
        <a:spcAft>
          <a:spcPct val="0"/>
        </a:spcAft>
        <a:defRPr>
          <a:solidFill>
            <a:schemeClr val="tx1"/>
          </a:solidFill>
          <a:latin typeface="+mn-lt"/>
        </a:defRPr>
      </a:lvl3pPr>
      <a:lvl4pPr marL="1600200" indent="-228600" algn="l" rtl="0" eaLnBrk="0" fontAlgn="base" hangingPunct="0">
        <a:spcBef>
          <a:spcPct val="0"/>
        </a:spcBef>
        <a:spcAft>
          <a:spcPct val="0"/>
        </a:spcAft>
        <a:defRPr>
          <a:solidFill>
            <a:schemeClr val="tx1"/>
          </a:solidFill>
          <a:latin typeface="+mn-lt"/>
        </a:defRPr>
      </a:lvl4pPr>
      <a:lvl5pPr marL="2057400" indent="-228600" algn="l" rtl="0" eaLnBrk="0" fontAlgn="base" hangingPunct="0">
        <a:spcBef>
          <a:spcPct val="0"/>
        </a:spcBef>
        <a:spcAft>
          <a:spcPct val="0"/>
        </a:spcAft>
        <a:defRPr>
          <a:solidFill>
            <a:schemeClr val="tx1"/>
          </a:solidFill>
          <a:latin typeface="+mn-lt"/>
        </a:defRPr>
      </a:lvl5pPr>
      <a:lvl6pPr marL="2514600" indent="-228600" algn="l" rtl="0" fontAlgn="base">
        <a:spcBef>
          <a:spcPct val="0"/>
        </a:spcBef>
        <a:spcAft>
          <a:spcPct val="0"/>
        </a:spcAft>
        <a:defRPr>
          <a:solidFill>
            <a:schemeClr val="tx1"/>
          </a:solidFill>
          <a:latin typeface="+mn-lt"/>
        </a:defRPr>
      </a:lvl6pPr>
      <a:lvl7pPr marL="2971800" indent="-228600" algn="l" rtl="0" fontAlgn="base">
        <a:spcBef>
          <a:spcPct val="0"/>
        </a:spcBef>
        <a:spcAft>
          <a:spcPct val="0"/>
        </a:spcAft>
        <a:defRPr>
          <a:solidFill>
            <a:schemeClr val="tx1"/>
          </a:solidFill>
          <a:latin typeface="+mn-lt"/>
        </a:defRPr>
      </a:lvl7pPr>
      <a:lvl8pPr marL="3429000" indent="-228600" algn="l" rtl="0" fontAlgn="base">
        <a:spcBef>
          <a:spcPct val="0"/>
        </a:spcBef>
        <a:spcAft>
          <a:spcPct val="0"/>
        </a:spcAft>
        <a:defRPr>
          <a:solidFill>
            <a:schemeClr val="tx1"/>
          </a:solidFill>
          <a:latin typeface="+mn-lt"/>
        </a:defRPr>
      </a:lvl8pPr>
      <a:lvl9pPr marL="3886200" indent="-228600" algn="l" rtl="0" fontAlgn="base">
        <a:spcBef>
          <a:spcPct val="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81"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3082" name="Rectangle 12"/>
          <p:cNvSpPr>
            <a:spLocks noChangeArrowheads="1"/>
          </p:cNvSpPr>
          <p:nvPr/>
        </p:nvSpPr>
        <p:spPr bwMode="auto">
          <a:xfrm>
            <a:off x="0" y="6257925"/>
            <a:ext cx="3238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D24A82D8-3283-4F13-A1D3-C0177BD1B0DB}"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5"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4106"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527" tIns="45268" rIns="90527" bIns="4526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37358A52-13C2-413D-BEA5-3D003A62BBDA}"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subTitle" idx="4294967295"/>
          </p:nvPr>
        </p:nvSpPr>
        <p:spPr>
          <a:xfrm>
            <a:off x="371475" y="1922463"/>
            <a:ext cx="7635875" cy="950084"/>
          </a:xfrm>
          <a:prstGeom prst="rect">
            <a:avLst/>
          </a:prstGeom>
        </p:spPr>
        <p:txBody>
          <a:bodyPr/>
          <a:lstStyle/>
          <a:p>
            <a:pPr marL="0" indent="0" eaLnBrk="1" hangingPunct="1">
              <a:lnSpc>
                <a:spcPct val="90000"/>
              </a:lnSpc>
            </a:pPr>
            <a:r>
              <a:rPr lang="en-US" altLang="en-US" sz="3100" dirty="0"/>
              <a:t>An Introduction to Neural Network –</a:t>
            </a:r>
          </a:p>
          <a:p>
            <a:pPr marL="0" indent="0" eaLnBrk="1" hangingPunct="1">
              <a:lnSpc>
                <a:spcPct val="90000"/>
              </a:lnSpc>
            </a:pPr>
            <a:r>
              <a:rPr lang="en-US" altLang="en-US" sz="3100" dirty="0"/>
              <a:t>A Primer on Deep Learning</a:t>
            </a:r>
          </a:p>
        </p:txBody>
      </p:sp>
      <p:sp>
        <p:nvSpPr>
          <p:cNvPr id="2" name="TextBox 1"/>
          <p:cNvSpPr txBox="1"/>
          <p:nvPr/>
        </p:nvSpPr>
        <p:spPr>
          <a:xfrm>
            <a:off x="707571" y="5007429"/>
            <a:ext cx="3842658" cy="338554"/>
          </a:xfrm>
          <a:prstGeom prst="rect">
            <a:avLst/>
          </a:prstGeom>
          <a:noFill/>
        </p:spPr>
        <p:txBody>
          <a:bodyPr wrap="square" rtlCol="0">
            <a:spAutoFit/>
          </a:bodyPr>
          <a:lstStyle/>
          <a:p>
            <a:pPr algn="l"/>
            <a:r>
              <a:rPr lang="en-US" sz="1600" dirty="0"/>
              <a:t>Shovon Sengupta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Perceptron Model Contd..</a:t>
            </a:r>
          </a:p>
        </p:txBody>
      </p:sp>
      <p:sp>
        <p:nvSpPr>
          <p:cNvPr id="2" name="Rounded Rectangle 1"/>
          <p:cNvSpPr/>
          <p:nvPr/>
        </p:nvSpPr>
        <p:spPr bwMode="auto">
          <a:xfrm>
            <a:off x="122238" y="1323975"/>
            <a:ext cx="8899525" cy="5049838"/>
          </a:xfrm>
          <a:prstGeom prst="roundRect">
            <a:avLst/>
          </a:prstGeom>
          <a:no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Multi-Layer Perceptron Model</a:t>
            </a:r>
          </a:p>
        </p:txBody>
      </p:sp>
      <p:sp>
        <p:nvSpPr>
          <p:cNvPr id="5" name="TextBox 4"/>
          <p:cNvSpPr txBox="1"/>
          <p:nvPr/>
        </p:nvSpPr>
        <p:spPr>
          <a:xfrm>
            <a:off x="286385" y="1560017"/>
            <a:ext cx="8637404" cy="1323439"/>
          </a:xfrm>
          <a:prstGeom prst="rect">
            <a:avLst/>
          </a:prstGeom>
          <a:noFill/>
        </p:spPr>
        <p:txBody>
          <a:bodyPr wrap="square" rtlCol="0">
            <a:spAutoFit/>
          </a:bodyPr>
          <a:lstStyle/>
          <a:p>
            <a:pPr algn="l"/>
            <a:r>
              <a:rPr lang="en-US" dirty="0">
                <a:solidFill>
                  <a:srgbClr val="000000"/>
                </a:solidFill>
                <a:latin typeface="MinionPro-Regular"/>
              </a:rPr>
              <a:t>An MLP is often used for classification, with each output corresponding to a different binary class (e.g., spam/ham, urgent/not-urgent, and so on). When the classes are exclusive (e.g., classes 0 through 9 for digit image classification), the output layer is typically modified by replacing the individual activation functions by a shared </a:t>
            </a:r>
            <a:r>
              <a:rPr lang="en-US" b="1" i="1" dirty="0">
                <a:solidFill>
                  <a:srgbClr val="000000"/>
                </a:solidFill>
                <a:latin typeface="MinionPro-It"/>
              </a:rPr>
              <a:t>Softmax </a:t>
            </a:r>
            <a:r>
              <a:rPr lang="en-US" b="1" dirty="0">
                <a:solidFill>
                  <a:srgbClr val="000000"/>
                </a:solidFill>
                <a:latin typeface="MinionPro-Regular"/>
              </a:rPr>
              <a:t>function </a:t>
            </a:r>
            <a:r>
              <a:rPr lang="en-US" dirty="0">
                <a:solidFill>
                  <a:srgbClr val="000000"/>
                </a:solidFill>
                <a:latin typeface="MinionPro-Regular"/>
              </a:rPr>
              <a:t>(see </a:t>
            </a:r>
            <a:r>
              <a:rPr lang="en-US" dirty="0">
                <a:solidFill>
                  <a:srgbClr val="9A0000"/>
                </a:solidFill>
                <a:latin typeface="MinionPro-Regular"/>
              </a:rPr>
              <a:t>Figure below</a:t>
            </a:r>
            <a:r>
              <a:rPr lang="en-US" dirty="0">
                <a:solidFill>
                  <a:srgbClr val="000000"/>
                </a:solidFill>
                <a:latin typeface="MinionPro-Regular"/>
              </a:rPr>
              <a:t>). The output of each neuron corresponds to the estimated probability of the corresponding class. Note that the signal flows only in one direction (from the inputs to the outputs), so this architecture is an example of a </a:t>
            </a:r>
            <a:r>
              <a:rPr lang="en-US" i="1" dirty="0">
                <a:solidFill>
                  <a:srgbClr val="000000"/>
                </a:solidFill>
                <a:latin typeface="MinionPro-It"/>
              </a:rPr>
              <a:t>feedforward neural network </a:t>
            </a:r>
            <a:r>
              <a:rPr lang="en-US" dirty="0">
                <a:solidFill>
                  <a:srgbClr val="000000"/>
                </a:solidFill>
                <a:latin typeface="MinionPro-Regular"/>
              </a:rPr>
              <a:t>(FNN).</a:t>
            </a:r>
          </a:p>
          <a:p>
            <a:pPr algn="l"/>
            <a:endParaRPr lang="en-US" b="1" i="1" u="sng" dirty="0">
              <a:solidFill>
                <a:srgbClr val="000000"/>
              </a:solidFill>
              <a:latin typeface="MinionPro-Regular"/>
            </a:endParaRPr>
          </a:p>
          <a:p>
            <a:pPr algn="l"/>
            <a:endParaRPr lang="en-US" b="1" i="1" u="sng" dirty="0">
              <a:solidFill>
                <a:srgbClr val="000000"/>
              </a:solidFill>
              <a:latin typeface="MinionPro-Regular"/>
            </a:endParaRPr>
          </a:p>
          <a:p>
            <a:pPr algn="l"/>
            <a:endParaRPr lang="en-US" b="1" i="1" u="sng" dirty="0">
              <a:latin typeface="PalatinoLinotype-Roman"/>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828" y="2540453"/>
            <a:ext cx="6280717" cy="3697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965819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Activation Function - ANN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Activation Function</a:t>
            </a:r>
          </a:p>
        </p:txBody>
      </p:sp>
      <p:sp>
        <p:nvSpPr>
          <p:cNvPr id="5" name="TextBox 4"/>
          <p:cNvSpPr txBox="1"/>
          <p:nvPr/>
        </p:nvSpPr>
        <p:spPr>
          <a:xfrm>
            <a:off x="261258" y="1560017"/>
            <a:ext cx="8665029" cy="4647426"/>
          </a:xfrm>
          <a:prstGeom prst="rect">
            <a:avLst/>
          </a:prstGeom>
          <a:noFill/>
        </p:spPr>
        <p:txBody>
          <a:bodyPr wrap="square" rtlCol="0">
            <a:spAutoFit/>
          </a:bodyPr>
          <a:lstStyle/>
          <a:p>
            <a:pPr algn="l"/>
            <a:r>
              <a:rPr lang="en-US" dirty="0">
                <a:latin typeface="PalatinoLinotype-Roman"/>
              </a:rPr>
              <a:t>Activation functions are the mechanisms by which an artificial neuron processes information and passes it throughout the network. The activation function takes a single number and performs a certain fixed mathematical functional mapping on it. There are many different types of activation functions. The most popular ones are the following:</a:t>
            </a:r>
          </a:p>
          <a:p>
            <a:pPr marL="1085850" lvl="2" indent="-171450" algn="l">
              <a:buFont typeface="Wingdings" panose="05000000000000000000" pitchFamily="2" charset="2"/>
              <a:buChar char="q"/>
            </a:pPr>
            <a:r>
              <a:rPr lang="en-US" b="1" dirty="0">
                <a:latin typeface="PalatinoLinotype-Roman"/>
              </a:rPr>
              <a:t>Sigmoid</a:t>
            </a:r>
          </a:p>
          <a:p>
            <a:pPr marL="1085850" lvl="2" indent="-171450" algn="l">
              <a:buFont typeface="Wingdings" panose="05000000000000000000" pitchFamily="2" charset="2"/>
              <a:buChar char="q"/>
            </a:pPr>
            <a:r>
              <a:rPr lang="en-US" b="1" dirty="0">
                <a:latin typeface="PalatinoLinotype-Roman"/>
              </a:rPr>
              <a:t>Tanh</a:t>
            </a:r>
          </a:p>
          <a:p>
            <a:pPr marL="1085850" lvl="2" indent="-171450" algn="l">
              <a:buFont typeface="Wingdings" panose="05000000000000000000" pitchFamily="2" charset="2"/>
              <a:buChar char="q"/>
            </a:pPr>
            <a:r>
              <a:rPr lang="en-US" b="1" dirty="0">
                <a:latin typeface="PalatinoLinotype-Roman"/>
              </a:rPr>
              <a:t>Relu</a:t>
            </a:r>
          </a:p>
          <a:p>
            <a:pPr marL="1085850" lvl="2" indent="-171450" algn="l">
              <a:buFont typeface="Wingdings" panose="05000000000000000000" pitchFamily="2" charset="2"/>
              <a:buChar char="q"/>
            </a:pPr>
            <a:r>
              <a:rPr lang="en-US" b="1" dirty="0">
                <a:latin typeface="PalatinoLinotype-Roman"/>
              </a:rPr>
              <a:t>Linear</a:t>
            </a:r>
          </a:p>
          <a:p>
            <a:pPr marL="1085850" lvl="2" indent="-171450" algn="l">
              <a:buFont typeface="Wingdings" panose="05000000000000000000" pitchFamily="2" charset="2"/>
              <a:buChar char="q"/>
            </a:pPr>
            <a:r>
              <a:rPr lang="en-US" b="1" dirty="0">
                <a:solidFill>
                  <a:schemeClr val="accent1">
                    <a:lumMod val="75000"/>
                  </a:schemeClr>
                </a:solidFill>
                <a:latin typeface="PalatinoLinotype-Roman"/>
              </a:rPr>
              <a:t>Leaky ReLU*/ ELU</a:t>
            </a:r>
          </a:p>
          <a:p>
            <a:pPr marL="1085850" lvl="2" indent="-171450" algn="l">
              <a:buFont typeface="Wingdings" panose="05000000000000000000" pitchFamily="2" charset="2"/>
              <a:buChar char="q"/>
            </a:pPr>
            <a:r>
              <a:rPr lang="en-US" b="1" dirty="0">
                <a:solidFill>
                  <a:schemeClr val="accent1">
                    <a:lumMod val="75000"/>
                  </a:schemeClr>
                </a:solidFill>
                <a:latin typeface="PalatinoLinotype-Roman"/>
              </a:rPr>
              <a:t>SWISH*</a:t>
            </a:r>
          </a:p>
          <a:p>
            <a:pPr marL="1085850" lvl="2" indent="-171450" algn="l">
              <a:buFont typeface="Wingdings" panose="05000000000000000000" pitchFamily="2" charset="2"/>
              <a:buChar char="q"/>
            </a:pPr>
            <a:endParaRPr lang="en-US" b="1" dirty="0">
              <a:solidFill>
                <a:schemeClr val="accent1">
                  <a:lumMod val="75000"/>
                </a:schemeClr>
              </a:solidFill>
              <a:latin typeface="PalatinoLinotype-Roman"/>
            </a:endParaRPr>
          </a:p>
          <a:p>
            <a:pPr algn="l"/>
            <a:r>
              <a:rPr lang="en-US" b="1" dirty="0">
                <a:solidFill>
                  <a:srgbClr val="0000FF"/>
                </a:solidFill>
                <a:latin typeface="PalatinoLinotype-Roman"/>
              </a:rPr>
              <a:t>Sigmoid function: </a:t>
            </a:r>
            <a:r>
              <a:rPr lang="en-US" dirty="0">
                <a:solidFill>
                  <a:srgbClr val="0000FF"/>
                </a:solidFill>
                <a:latin typeface="PalatinoLinotype-Roman"/>
              </a:rPr>
              <a:t>Sigmoid has the mathematical form σ(x) = 1 / (1+e−x). It takes a real valued number and squashes it into a range between 0 and 1. Sigmoid is a popular choice, which makes calculating derivatives easy and is easy to interpret.</a:t>
            </a:r>
          </a:p>
          <a:p>
            <a:pPr algn="l"/>
            <a:endParaRPr lang="en-US" dirty="0">
              <a:solidFill>
                <a:srgbClr val="0000FF"/>
              </a:solidFill>
              <a:latin typeface="PalatinoLinotype-Roman"/>
            </a:endParaRPr>
          </a:p>
          <a:p>
            <a:pPr algn="l"/>
            <a:r>
              <a:rPr lang="en-US" b="1" dirty="0">
                <a:solidFill>
                  <a:srgbClr val="0000FF"/>
                </a:solidFill>
                <a:latin typeface="PalatinoLinotype-Roman"/>
              </a:rPr>
              <a:t>Tanh function: </a:t>
            </a:r>
            <a:r>
              <a:rPr lang="en-US" dirty="0">
                <a:solidFill>
                  <a:srgbClr val="0000FF"/>
                </a:solidFill>
                <a:latin typeface="PalatinoLinotype-Roman"/>
              </a:rPr>
              <a:t>Tanh squashes the real-valued number into the range [-1, 1]. The output is zero-centered. In practice, tanh non-linearity is always preferred to sigmoid non-linearity. Also, it can be proved that tanh is scaled sigmoid neuron tanh(x) = 2σ (2x) − 1.</a:t>
            </a:r>
          </a:p>
          <a:p>
            <a:pPr algn="l"/>
            <a:endParaRPr lang="en-US" dirty="0">
              <a:latin typeface="PalatinoLinotype-Roman"/>
            </a:endParaRPr>
          </a:p>
          <a:p>
            <a:pPr algn="l"/>
            <a:r>
              <a:rPr lang="en-US" b="1" dirty="0">
                <a:solidFill>
                  <a:srgbClr val="0000FF"/>
                </a:solidFill>
                <a:latin typeface="PalatinoLinotype-Bold"/>
              </a:rPr>
              <a:t>Rectified Linear Unit (ReLU) function: </a:t>
            </a:r>
            <a:r>
              <a:rPr lang="en-US" dirty="0">
                <a:solidFill>
                  <a:srgbClr val="0000FF"/>
                </a:solidFill>
                <a:latin typeface="PalatinoLinotype-Roman"/>
              </a:rPr>
              <a:t>ReLU has become very popular in the last few years. It computes the function </a:t>
            </a:r>
            <a:r>
              <a:rPr lang="en-US" i="1" dirty="0">
                <a:solidFill>
                  <a:srgbClr val="0000FF"/>
                </a:solidFill>
                <a:latin typeface="PalatinoLinotype-Italic"/>
              </a:rPr>
              <a:t>f(x) = max (0, x)</a:t>
            </a:r>
            <a:r>
              <a:rPr lang="en-US" dirty="0">
                <a:solidFill>
                  <a:srgbClr val="0000FF"/>
                </a:solidFill>
                <a:latin typeface="PalatinoLinotype-Roman"/>
              </a:rPr>
              <a:t>. Activation is simply thresholds at zero.</a:t>
            </a:r>
          </a:p>
          <a:p>
            <a:pPr algn="l"/>
            <a:endParaRPr lang="en-US" dirty="0">
              <a:solidFill>
                <a:srgbClr val="0000FF"/>
              </a:solidFill>
              <a:latin typeface="PalatinoLinotype-Roman"/>
            </a:endParaRPr>
          </a:p>
          <a:p>
            <a:pPr algn="l"/>
            <a:r>
              <a:rPr lang="en-US" b="1" dirty="0">
                <a:solidFill>
                  <a:srgbClr val="0000FF"/>
                </a:solidFill>
                <a:latin typeface="PalatinoLinotype-Roman"/>
              </a:rPr>
              <a:t>Linear function: </a:t>
            </a:r>
            <a:r>
              <a:rPr lang="en-US" dirty="0">
                <a:solidFill>
                  <a:srgbClr val="0000FF"/>
                </a:solidFill>
                <a:latin typeface="PalatinoLinotype-Roman"/>
              </a:rPr>
              <a:t>The linear activation function is used in linear regression problems, where it always provides a derivative as 1 due to the function used being f(x) = x.</a:t>
            </a:r>
          </a:p>
          <a:p>
            <a:pPr algn="l"/>
            <a:endParaRPr lang="en-US" dirty="0">
              <a:solidFill>
                <a:srgbClr val="0000FF"/>
              </a:solidFill>
              <a:latin typeface="PalatinoLinotype-Roman"/>
            </a:endParaRPr>
          </a:p>
          <a:p>
            <a:pPr algn="l"/>
            <a:r>
              <a:rPr lang="en-US" dirty="0">
                <a:solidFill>
                  <a:srgbClr val="0000FF"/>
                </a:solidFill>
                <a:latin typeface="PalatinoLinotype-Roman"/>
              </a:rPr>
              <a:t>Relu is now popularly being used in place of Sigmoid or Tanh due to its better convergence property.</a:t>
            </a:r>
          </a:p>
          <a:p>
            <a:pPr algn="l"/>
            <a:endParaRPr lang="en-US" dirty="0">
              <a:latin typeface="PalatinoLinotype-Roman"/>
            </a:endParaRPr>
          </a:p>
          <a:p>
            <a:pPr algn="l"/>
            <a:r>
              <a:rPr lang="en-US" sz="1400" b="1" i="1" dirty="0">
                <a:latin typeface="PalatinoLinotype-Roman"/>
              </a:rPr>
              <a:t>All the activation functions are described in the following diagram. The linear activation function is used in linear regression cases, whereas all the other activation functions are used for classification problems:</a:t>
            </a:r>
          </a:p>
          <a:p>
            <a:pPr algn="l"/>
            <a:r>
              <a:rPr lang="en-US" sz="1400" b="1" i="1" dirty="0">
                <a:latin typeface="PalatinoLinotype-Roman"/>
              </a:rPr>
              <a:t>* </a:t>
            </a:r>
            <a:r>
              <a:rPr lang="en-US" b="1" i="1" dirty="0">
                <a:latin typeface="PalatinoLinotype-Roman"/>
              </a:rPr>
              <a:t>We will cover these Activation function in future course of our discussion.</a:t>
            </a:r>
          </a:p>
        </p:txBody>
      </p:sp>
    </p:spTree>
    <p:extLst>
      <p:ext uri="{BB962C8B-B14F-4D97-AF65-F5344CB8AC3E}">
        <p14:creationId xmlns:p14="http://schemas.microsoft.com/office/powerpoint/2010/main" val="33658033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Activation Function - ANN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Activation Function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720736"/>
            <a:ext cx="8545286" cy="425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2273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Forward - Backward propagation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Forward – Backward propagation</a:t>
            </a:r>
          </a:p>
        </p:txBody>
      </p:sp>
      <p:sp>
        <p:nvSpPr>
          <p:cNvPr id="4" name="TextBox 3"/>
          <p:cNvSpPr txBox="1"/>
          <p:nvPr/>
        </p:nvSpPr>
        <p:spPr>
          <a:xfrm>
            <a:off x="315686" y="1582738"/>
            <a:ext cx="8403771" cy="3354765"/>
          </a:xfrm>
          <a:prstGeom prst="rect">
            <a:avLst/>
          </a:prstGeom>
          <a:noFill/>
        </p:spPr>
        <p:txBody>
          <a:bodyPr wrap="square" rtlCol="0">
            <a:spAutoFit/>
          </a:bodyPr>
          <a:lstStyle/>
          <a:p>
            <a:pPr algn="l"/>
            <a:r>
              <a:rPr lang="en-US" dirty="0"/>
              <a:t>Forward propagation and backpropagation are illustrated with the two hidden layer deep neural networks in the following example, in which both layers get three neurons each, in addition to input and output layers. The number of neurons in the input layer is based on the number of  </a:t>
            </a:r>
            <a:r>
              <a:rPr lang="en-US" sz="1200" b="1" dirty="0"/>
              <a:t>x</a:t>
            </a:r>
            <a:r>
              <a:rPr lang="en-US" dirty="0"/>
              <a:t> </a:t>
            </a:r>
            <a:r>
              <a:rPr lang="en-US" b="1" dirty="0"/>
              <a:t>(independent) </a:t>
            </a:r>
            <a:r>
              <a:rPr lang="en-US" dirty="0"/>
              <a:t>variables, whereas the number of neurons in the output layer is decided by the number of classes the model needs to be predicted.</a:t>
            </a:r>
          </a:p>
          <a:p>
            <a:pPr algn="l"/>
            <a:endParaRPr lang="en-US" dirty="0"/>
          </a:p>
          <a:p>
            <a:pPr algn="l"/>
            <a:r>
              <a:rPr lang="en-US" dirty="0">
                <a:latin typeface="PalatinoLinotype-Roman"/>
              </a:rPr>
              <a:t>For ease, we have shown only one neuron in each layer; however, the reader can attempt to create other neurons within the same layer. Weights and biases are initiated from some random numbers, so that in both forward and backward passes, these can be updated in order to minimize the errors altogether.</a:t>
            </a:r>
          </a:p>
          <a:p>
            <a:pPr algn="l"/>
            <a:endParaRPr lang="en-US" dirty="0">
              <a:latin typeface="PalatinoLinotype-Roman"/>
            </a:endParaRPr>
          </a:p>
          <a:p>
            <a:pPr algn="l"/>
            <a:r>
              <a:rPr lang="en-US" b="1" i="1" dirty="0">
                <a:latin typeface="PalatinoLinotype-Roman"/>
              </a:rPr>
              <a:t>During forward propagation, features are input to the network and fed through the following layers to produce the output activation. If we see in the hidden layer 1, the activation obtained is the combination of bias weight 1 and weighted combination of input values; if the overall value crosses the threshold, it will trigger to the next layer, else the signal will be 0 to the next layer values. Bias values are necessary to control the trigger points. In some cases, the weighted combination signal is low; in those cases, bias will compensate the extra amount for adjusting the aggregated value, which can trigger for the next level. The complete equation can be seen in the following diagram:</a:t>
            </a:r>
          </a:p>
          <a:p>
            <a:pPr algn="l"/>
            <a:r>
              <a:rPr lang="en-US" dirty="0">
                <a:latin typeface="PalatinoLinotype-Roman"/>
              </a:rPr>
              <a:t>Once all the neurons are calculated in </a:t>
            </a:r>
            <a:r>
              <a:rPr lang="en-US" i="1" dirty="0">
                <a:latin typeface="PalatinoLinotype-Italic"/>
              </a:rPr>
              <a:t>Hidden Layer 1 </a:t>
            </a:r>
            <a:r>
              <a:rPr lang="en-US" dirty="0">
                <a:latin typeface="PalatinoLinotype-Roman"/>
              </a:rPr>
              <a:t>(</a:t>
            </a:r>
            <a:r>
              <a:rPr lang="en-US" b="1" dirty="0">
                <a:latin typeface="PalatinoLinotype-Bold"/>
              </a:rPr>
              <a:t>Hidden1</a:t>
            </a:r>
            <a:r>
              <a:rPr lang="en-US" dirty="0">
                <a:latin typeface="PalatinoLinotype-Roman"/>
              </a:rPr>
              <a:t>, </a:t>
            </a:r>
            <a:r>
              <a:rPr lang="en-US" b="1" dirty="0">
                <a:latin typeface="PalatinoLinotype-Bold"/>
              </a:rPr>
              <a:t>Hidden2</a:t>
            </a:r>
            <a:r>
              <a:rPr lang="en-US" dirty="0">
                <a:latin typeface="PalatinoLinotype-Roman"/>
              </a:rPr>
              <a:t>, and </a:t>
            </a:r>
            <a:r>
              <a:rPr lang="en-US" b="1" dirty="0">
                <a:latin typeface="PalatinoLinotype-Bold"/>
              </a:rPr>
              <a:t>Hidden3 </a:t>
            </a:r>
            <a:r>
              <a:rPr lang="en-US" dirty="0">
                <a:latin typeface="PalatinoLinotype-Roman"/>
              </a:rPr>
              <a:t>neurons), the next layer of neurons needs to be calculated in a similar way from the output of the hidden neurons from the first layer with the addition of bias (bias weight 4). The following figure describes the hidden neuron 4 shown in </a:t>
            </a:r>
            <a:r>
              <a:rPr lang="en-US" i="1" dirty="0">
                <a:latin typeface="PalatinoLinotype-Italic"/>
              </a:rPr>
              <a:t>layer 2</a:t>
            </a:r>
            <a:r>
              <a:rPr lang="en-US" dirty="0">
                <a:latin typeface="PalatinoLinotype-Roman"/>
              </a:rPr>
              <a:t>:</a:t>
            </a:r>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3" y="4341133"/>
            <a:ext cx="3231015" cy="1854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045" y="4308474"/>
            <a:ext cx="3759431" cy="2037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2377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Forward - Backward propagation Contd.</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Forward – Backward propagation</a:t>
            </a:r>
          </a:p>
        </p:txBody>
      </p:sp>
      <p:sp>
        <p:nvSpPr>
          <p:cNvPr id="4" name="TextBox 3"/>
          <p:cNvSpPr txBox="1"/>
          <p:nvPr/>
        </p:nvSpPr>
        <p:spPr>
          <a:xfrm>
            <a:off x="315686" y="1582738"/>
            <a:ext cx="8403771" cy="4555093"/>
          </a:xfrm>
          <a:prstGeom prst="rect">
            <a:avLst/>
          </a:prstGeom>
          <a:noFill/>
        </p:spPr>
        <p:txBody>
          <a:bodyPr wrap="square" rtlCol="0">
            <a:spAutoFit/>
          </a:bodyPr>
          <a:lstStyle/>
          <a:p>
            <a:pPr algn="l"/>
            <a:r>
              <a:rPr lang="en-US" dirty="0">
                <a:latin typeface="PalatinoLinotype-Roman"/>
              </a:rPr>
              <a:t>In the last layer (also known as the output layer), outputs are calculated in the same way from the outputs obtained from hidden layer 2 by taking the weighted combination of weights and outputs obtained from hidden layer 2. Once we obtain the output from the model, a comparison needs to be made with the actual value and we need to back propagate the errors across the net backward in order to correct the weights of the entire neural network:</a:t>
            </a:r>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r>
              <a:rPr lang="en-US" dirty="0">
                <a:latin typeface="PalatinoLinotype-Roman"/>
              </a:rPr>
              <a:t>In the above diagram (RHS Image), we have taken the derivative of the output value and multiplied by that much amount to the error component, which was obtained from differencing the actual value with the model output:</a:t>
            </a:r>
            <a:endParaRPr lang="en-US" b="1" i="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1" y="2346814"/>
            <a:ext cx="3668486" cy="307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513" y="2325043"/>
            <a:ext cx="3875316" cy="3096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5261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Forward - Backward propagation Contd.</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Forward – Backward propagation</a:t>
            </a:r>
          </a:p>
        </p:txBody>
      </p:sp>
      <p:sp>
        <p:nvSpPr>
          <p:cNvPr id="4" name="TextBox 3"/>
          <p:cNvSpPr txBox="1"/>
          <p:nvPr/>
        </p:nvSpPr>
        <p:spPr>
          <a:xfrm>
            <a:off x="315686" y="1582738"/>
            <a:ext cx="8403771" cy="4247317"/>
          </a:xfrm>
          <a:prstGeom prst="rect">
            <a:avLst/>
          </a:prstGeom>
          <a:noFill/>
        </p:spPr>
        <p:txBody>
          <a:bodyPr wrap="square" rtlCol="0">
            <a:spAutoFit/>
          </a:bodyPr>
          <a:lstStyle/>
          <a:p>
            <a:pPr algn="l"/>
            <a:r>
              <a:rPr lang="en-US" dirty="0">
                <a:latin typeface="PalatinoLinotype-Roman"/>
              </a:rPr>
              <a:t>In a similar way, we will back propagate the error from the second hidden layer as well. In the following diagram, errors are computed from the Hidden 4 neuron in the second hidden layer:</a:t>
            </a:r>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r>
              <a:rPr lang="en-US" dirty="0">
                <a:latin typeface="PalatinoLinotype-Roman"/>
              </a:rPr>
              <a:t>In the above diagram (RHS Image), errors are calculated for the Hidden 1 neuron in layer 1 based on errors obtained from all the neurons in layer 2:</a:t>
            </a:r>
            <a:endParaRPr lang="en-US" b="1" i="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26" y="1985703"/>
            <a:ext cx="4310745" cy="298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29504"/>
            <a:ext cx="4259036" cy="2945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360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Forward - Backward propagation Contd.</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Forward – Backward propagation</a:t>
            </a:r>
          </a:p>
        </p:txBody>
      </p:sp>
      <p:sp>
        <p:nvSpPr>
          <p:cNvPr id="4" name="TextBox 3"/>
          <p:cNvSpPr txBox="1"/>
          <p:nvPr/>
        </p:nvSpPr>
        <p:spPr>
          <a:xfrm>
            <a:off x="315686" y="1582738"/>
            <a:ext cx="8403771" cy="4555093"/>
          </a:xfrm>
          <a:prstGeom prst="rect">
            <a:avLst/>
          </a:prstGeom>
          <a:noFill/>
        </p:spPr>
        <p:txBody>
          <a:bodyPr wrap="square" rtlCol="0">
            <a:spAutoFit/>
          </a:bodyPr>
          <a:lstStyle/>
          <a:p>
            <a:pPr algn="l"/>
            <a:r>
              <a:rPr lang="en-US" dirty="0">
                <a:latin typeface="PalatinoLinotype-Roman"/>
              </a:rPr>
              <a:t>Once all the neurons in hidden layer 1 are updated, weights between inputs and the hidden layer also need to be updated, as we cannot update anything on input variables. In the following diagram, we will be updating the weights of both the inputs and also, at the same time, the neurons in hidden layer 1, as neurons in layer 1 utilize the weights from input only:</a:t>
            </a: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r>
              <a:rPr lang="en-US" dirty="0">
                <a:latin typeface="PalatinoLinotype-Roman"/>
              </a:rPr>
              <a:t>Finally , In the above diagram (RHS Image), layer 2 neurons are being updated in the forward propagation pass:</a:t>
            </a:r>
          </a:p>
          <a:p>
            <a:pPr algn="l"/>
            <a:endParaRPr lang="en-US" dirty="0">
              <a:latin typeface="PalatinoLinotype-Roman"/>
            </a:endParaRPr>
          </a:p>
          <a:p>
            <a:pPr algn="l"/>
            <a:r>
              <a:rPr lang="en-US" dirty="0">
                <a:latin typeface="PalatinoLinotype-Roman"/>
              </a:rPr>
              <a:t>We have not shown the next iteration, in which neurons in the output layer are updated with errors and backpropagation started again. In a similar way, all the weights get updated until a solution converges or the number of iterations is reached.</a:t>
            </a:r>
            <a:endParaRPr lang="en-US" b="1" i="1" dirty="0">
              <a:latin typeface="PalatinoLinotype-Roman"/>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39" y="2275114"/>
            <a:ext cx="4375655" cy="2841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457" y="2275114"/>
            <a:ext cx="4080349" cy="291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743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Optimization of neural networks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Optimization Algorithms</a:t>
            </a:r>
          </a:p>
        </p:txBody>
      </p:sp>
      <p:sp>
        <p:nvSpPr>
          <p:cNvPr id="4" name="TextBox 3"/>
          <p:cNvSpPr txBox="1"/>
          <p:nvPr/>
        </p:nvSpPr>
        <p:spPr>
          <a:xfrm>
            <a:off x="315686" y="1582738"/>
            <a:ext cx="8403771" cy="4247317"/>
          </a:xfrm>
          <a:prstGeom prst="rect">
            <a:avLst/>
          </a:prstGeom>
          <a:noFill/>
        </p:spPr>
        <p:txBody>
          <a:bodyPr wrap="square" rtlCol="0">
            <a:spAutoFit/>
          </a:bodyPr>
          <a:lstStyle/>
          <a:p>
            <a:pPr algn="l"/>
            <a:r>
              <a:rPr lang="en-US" dirty="0"/>
              <a:t>Various techniques have been used for optimizing the weights of neural networks:</a:t>
            </a:r>
          </a:p>
          <a:p>
            <a:pPr algn="l"/>
            <a:endParaRPr lang="en-US" dirty="0"/>
          </a:p>
          <a:p>
            <a:pPr marL="628650" lvl="1" indent="-171450" algn="l">
              <a:buFont typeface="Wingdings" panose="05000000000000000000" pitchFamily="2" charset="2"/>
              <a:buChar char="q"/>
            </a:pPr>
            <a:r>
              <a:rPr lang="en-US" b="1" dirty="0">
                <a:solidFill>
                  <a:srgbClr val="00B050"/>
                </a:solidFill>
              </a:rPr>
              <a:t>Stochastic gradient descent (SGD)</a:t>
            </a:r>
          </a:p>
          <a:p>
            <a:pPr marL="628650" lvl="1" indent="-171450" algn="l">
              <a:buFont typeface="Wingdings" panose="05000000000000000000" pitchFamily="2" charset="2"/>
              <a:buChar char="q"/>
            </a:pPr>
            <a:r>
              <a:rPr lang="en-US" b="1" dirty="0">
                <a:solidFill>
                  <a:srgbClr val="00B050"/>
                </a:solidFill>
              </a:rPr>
              <a:t>Momentum</a:t>
            </a:r>
          </a:p>
          <a:p>
            <a:pPr marL="628650" lvl="1" indent="-171450" algn="l">
              <a:buFont typeface="Wingdings" panose="05000000000000000000" pitchFamily="2" charset="2"/>
              <a:buChar char="q"/>
            </a:pPr>
            <a:r>
              <a:rPr lang="en-US" b="1" dirty="0">
                <a:solidFill>
                  <a:srgbClr val="00B050"/>
                </a:solidFill>
              </a:rPr>
              <a:t>Nesterov accelerated gradient (NAG)</a:t>
            </a:r>
          </a:p>
          <a:p>
            <a:pPr marL="628650" lvl="1" indent="-171450" algn="l">
              <a:buFont typeface="Wingdings" panose="05000000000000000000" pitchFamily="2" charset="2"/>
              <a:buChar char="q"/>
            </a:pPr>
            <a:r>
              <a:rPr lang="en-US" b="1" dirty="0">
                <a:solidFill>
                  <a:srgbClr val="00B050"/>
                </a:solidFill>
              </a:rPr>
              <a:t>Adaptive gradient (Adagrad)</a:t>
            </a:r>
          </a:p>
          <a:p>
            <a:pPr marL="628650" lvl="1" indent="-171450" algn="l">
              <a:buFont typeface="Wingdings" panose="05000000000000000000" pitchFamily="2" charset="2"/>
              <a:buChar char="q"/>
            </a:pPr>
            <a:r>
              <a:rPr lang="en-US" b="1" dirty="0">
                <a:solidFill>
                  <a:srgbClr val="00B050"/>
                </a:solidFill>
              </a:rPr>
              <a:t>Adadelta</a:t>
            </a:r>
          </a:p>
          <a:p>
            <a:pPr marL="628650" lvl="1" indent="-171450" algn="l">
              <a:buFont typeface="Wingdings" panose="05000000000000000000" pitchFamily="2" charset="2"/>
              <a:buChar char="q"/>
            </a:pPr>
            <a:r>
              <a:rPr lang="en-US" b="1" dirty="0">
                <a:solidFill>
                  <a:srgbClr val="00B050"/>
                </a:solidFill>
              </a:rPr>
              <a:t>RMSprop</a:t>
            </a:r>
          </a:p>
          <a:p>
            <a:pPr marL="628650" lvl="1" indent="-171450" algn="l">
              <a:buFont typeface="Wingdings" panose="05000000000000000000" pitchFamily="2" charset="2"/>
              <a:buChar char="q"/>
            </a:pPr>
            <a:r>
              <a:rPr lang="en-US" b="1" dirty="0">
                <a:solidFill>
                  <a:srgbClr val="00B050"/>
                </a:solidFill>
              </a:rPr>
              <a:t>Adaptive moment estimation </a:t>
            </a:r>
            <a:r>
              <a:rPr lang="en-US" dirty="0">
                <a:solidFill>
                  <a:srgbClr val="00B050"/>
                </a:solidFill>
              </a:rPr>
              <a:t>(</a:t>
            </a:r>
            <a:r>
              <a:rPr lang="en-US" b="1" dirty="0">
                <a:solidFill>
                  <a:srgbClr val="00B050"/>
                </a:solidFill>
              </a:rPr>
              <a:t>Adam</a:t>
            </a:r>
            <a:r>
              <a:rPr lang="en-US" dirty="0">
                <a:solidFill>
                  <a:srgbClr val="00B050"/>
                </a:solidFill>
              </a:rPr>
              <a:t>)</a:t>
            </a:r>
          </a:p>
          <a:p>
            <a:pPr marL="628650" lvl="1" indent="-171450" algn="l">
              <a:buFont typeface="Wingdings" panose="05000000000000000000" pitchFamily="2" charset="2"/>
              <a:buChar char="q"/>
            </a:pPr>
            <a:r>
              <a:rPr lang="en-US" b="1" dirty="0">
                <a:solidFill>
                  <a:srgbClr val="00B050"/>
                </a:solidFill>
              </a:rPr>
              <a:t>Limited memory Broyden-Fletcher-Goldfarb-Shanno </a:t>
            </a:r>
            <a:r>
              <a:rPr lang="en-US" dirty="0">
                <a:solidFill>
                  <a:srgbClr val="00B050"/>
                </a:solidFill>
              </a:rPr>
              <a:t>(</a:t>
            </a:r>
            <a:r>
              <a:rPr lang="en-US" b="1" dirty="0">
                <a:solidFill>
                  <a:srgbClr val="00B050"/>
                </a:solidFill>
              </a:rPr>
              <a:t>L-BFGS</a:t>
            </a:r>
            <a:r>
              <a:rPr lang="en-US" dirty="0">
                <a:solidFill>
                  <a:srgbClr val="00B050"/>
                </a:solidFill>
              </a:rPr>
              <a:t>)</a:t>
            </a:r>
            <a:endParaRPr lang="en-US" b="1" i="1" dirty="0">
              <a:solidFill>
                <a:srgbClr val="00B050"/>
              </a:solidFill>
              <a:latin typeface="PalatinoLinotype-Roman"/>
            </a:endParaRPr>
          </a:p>
          <a:p>
            <a:pPr algn="l"/>
            <a:endParaRPr lang="en-US" b="1" i="1" dirty="0">
              <a:latin typeface="PalatinoLinotype-Roman"/>
            </a:endParaRPr>
          </a:p>
          <a:p>
            <a:pPr algn="l"/>
            <a:r>
              <a:rPr lang="en-US" dirty="0">
                <a:latin typeface="PalatinoLinotype-Roman"/>
              </a:rPr>
              <a:t>In practice, </a:t>
            </a:r>
            <a:r>
              <a:rPr lang="en-US" b="1" dirty="0">
                <a:latin typeface="PalatinoLinotype-Bold"/>
              </a:rPr>
              <a:t>Adam </a:t>
            </a:r>
            <a:r>
              <a:rPr lang="en-US" dirty="0">
                <a:latin typeface="PalatinoLinotype-Roman"/>
              </a:rPr>
              <a:t>is a good default choice; we will be covering  its working methodology in this section. If you cannot afford full batch updates, then try out </a:t>
            </a:r>
            <a:r>
              <a:rPr lang="en-US" b="1" dirty="0">
                <a:latin typeface="PalatinoLinotype-Roman"/>
              </a:rPr>
              <a:t>L-BFGS:</a:t>
            </a:r>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b="1" i="1"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257" y="3550591"/>
            <a:ext cx="5148943" cy="282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6420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altLang="en-US" dirty="0"/>
              <a:t>Gradient Descent Estimation</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Gradient Descent</a:t>
            </a:r>
          </a:p>
        </p:txBody>
      </p:sp>
      <p:sp>
        <p:nvSpPr>
          <p:cNvPr id="8" name="Rectangle 3"/>
          <p:cNvSpPr txBox="1">
            <a:spLocks noChangeArrowheads="1"/>
          </p:cNvSpPr>
          <p:nvPr/>
        </p:nvSpPr>
        <p:spPr>
          <a:xfrm>
            <a:off x="288117" y="1587555"/>
            <a:ext cx="8458312" cy="4989134"/>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en-US" sz="1000" b="1" u="sng" dirty="0">
                <a:solidFill>
                  <a:schemeClr val="tx1"/>
                </a:solidFill>
                <a:ea typeface="+mn-ea"/>
                <a:cs typeface="+mn-cs"/>
              </a:rPr>
              <a:t>Overview</a:t>
            </a:r>
            <a:r>
              <a:rPr lang="en-US" altLang="en-US" sz="1000" dirty="0">
                <a:solidFill>
                  <a:schemeClr val="tx1"/>
                </a:solidFill>
                <a:ea typeface="+mn-ea"/>
                <a:cs typeface="+mn-cs"/>
              </a:rPr>
              <a:t> - Gradient descent is a way to minimize an objective function J(θ) parameterized by a model's parameters θ∈R</a:t>
            </a:r>
            <a:r>
              <a:rPr lang="en-US" altLang="en-US" sz="1000" baseline="-25000" dirty="0">
                <a:solidFill>
                  <a:schemeClr val="tx1"/>
                </a:solidFill>
                <a:ea typeface="+mn-ea"/>
                <a:cs typeface="+mn-cs"/>
              </a:rPr>
              <a:t>d</a:t>
            </a:r>
            <a:r>
              <a:rPr lang="en-US" altLang="en-US" sz="1000" dirty="0">
                <a:solidFill>
                  <a:schemeClr val="tx1"/>
                </a:solidFill>
                <a:ea typeface="+mn-ea"/>
                <a:cs typeface="+mn-cs"/>
              </a:rPr>
              <a:t> by updating the parameters in the opposite direction of the gradient of the objective function ∇</a:t>
            </a:r>
            <a:r>
              <a:rPr lang="en-US" altLang="en-US" sz="1000" baseline="-25000" dirty="0">
                <a:solidFill>
                  <a:schemeClr val="tx1"/>
                </a:solidFill>
                <a:ea typeface="+mn-ea"/>
                <a:cs typeface="+mn-cs"/>
              </a:rPr>
              <a:t>θ</a:t>
            </a:r>
            <a:r>
              <a:rPr lang="en-US" altLang="en-US" sz="1000" dirty="0">
                <a:solidFill>
                  <a:schemeClr val="tx1"/>
                </a:solidFill>
                <a:ea typeface="+mn-ea"/>
                <a:cs typeface="+mn-cs"/>
              </a:rPr>
              <a:t>J(θ) w.r.t. to the parameters. The learning rate η determines the size of the steps we take to reach a (local) minimum. In other words, we follow the direction of the slope of the surface created by the objective function downhill until we reach a valley. If you are unfamiliar with gradient descent, you can find a good introduction on optimizing neural networks</a:t>
            </a:r>
          </a:p>
          <a:p>
            <a:pPr marL="0" indent="0">
              <a:buNone/>
            </a:pPr>
            <a:r>
              <a:rPr lang="en-US" altLang="en-US" sz="1000" b="1" u="sng" dirty="0">
                <a:solidFill>
                  <a:schemeClr val="tx1"/>
                </a:solidFill>
                <a:cs typeface="+mn-cs"/>
              </a:rPr>
              <a:t>Gradient descent variants </a:t>
            </a:r>
          </a:p>
          <a:p>
            <a:pPr marL="0" indent="0">
              <a:buNone/>
            </a:pPr>
            <a:r>
              <a:rPr lang="en-US" altLang="en-US" sz="1000" dirty="0">
                <a:solidFill>
                  <a:schemeClr val="tx1"/>
                </a:solidFill>
                <a:cs typeface="+mn-cs"/>
              </a:rPr>
              <a:t>There are three variants of gradient descent, which differ in how much data we use to compute the gradient of the objective function. Depending on the amount of data, we make a trade-off between the accuracy of the parameter update and the time it takes to perform an update.</a:t>
            </a:r>
          </a:p>
          <a:p>
            <a:r>
              <a:rPr lang="en-US" altLang="en-US" sz="1000" dirty="0">
                <a:solidFill>
                  <a:schemeClr val="tx1"/>
                </a:solidFill>
                <a:cs typeface="+mn-cs"/>
              </a:rPr>
              <a:t>Batch gradient descent – (</a:t>
            </a:r>
            <a:r>
              <a:rPr lang="en-US" sz="1000" dirty="0"/>
              <a:t>all training observations utilized in each iteration)</a:t>
            </a:r>
            <a:endParaRPr lang="en-US" altLang="en-US" sz="1000" dirty="0">
              <a:solidFill>
                <a:schemeClr val="tx1"/>
              </a:solidFill>
              <a:cs typeface="+mn-cs"/>
            </a:endParaRPr>
          </a:p>
          <a:p>
            <a:r>
              <a:rPr lang="en-US" altLang="en-US" sz="1000" dirty="0">
                <a:solidFill>
                  <a:schemeClr val="tx1"/>
                </a:solidFill>
                <a:cs typeface="+mn-cs"/>
              </a:rPr>
              <a:t>Stochastic gradient descent – (</a:t>
            </a:r>
            <a:r>
              <a:rPr lang="en-US" sz="1000" dirty="0"/>
              <a:t>one observation per iteration)</a:t>
            </a:r>
            <a:endParaRPr lang="en-US" altLang="en-US" sz="1000" dirty="0">
              <a:solidFill>
                <a:schemeClr val="tx1"/>
              </a:solidFill>
              <a:cs typeface="+mn-cs"/>
            </a:endParaRPr>
          </a:p>
          <a:p>
            <a:r>
              <a:rPr lang="en-US" altLang="en-US" sz="1000" dirty="0">
                <a:solidFill>
                  <a:schemeClr val="tx1"/>
                </a:solidFill>
                <a:cs typeface="+mn-cs"/>
              </a:rPr>
              <a:t>Mini-batch gradient descent – (</a:t>
            </a:r>
            <a:r>
              <a:rPr lang="en-US" sz="1000" dirty="0"/>
              <a:t>size of about 50 training observations for each iteration)</a:t>
            </a:r>
            <a:endParaRPr lang="en-US" altLang="en-US" sz="1000" dirty="0">
              <a:solidFill>
                <a:schemeClr val="tx1"/>
              </a:solidFill>
              <a:cs typeface="+mn-cs"/>
            </a:endParaRPr>
          </a:p>
          <a:p>
            <a:pPr marL="0" indent="0">
              <a:buNone/>
            </a:pPr>
            <a:endParaRPr lang="en-US" altLang="en-US" sz="1000" dirty="0">
              <a:solidFill>
                <a:schemeClr val="tx1"/>
              </a:solidFill>
              <a:ea typeface="+mn-ea"/>
              <a:cs typeface="+mn-cs"/>
            </a:endParaRPr>
          </a:p>
          <a:p>
            <a:pPr>
              <a:buFont typeface="Wingdings" panose="05000000000000000000" pitchFamily="2" charset="2"/>
              <a:buChar char="Ø"/>
            </a:pPr>
            <a:endParaRPr lang="en-US" altLang="en-US" sz="1000" baseline="-25000" dirty="0">
              <a:solidFill>
                <a:schemeClr val="tx1"/>
              </a:solidFill>
              <a:ea typeface="+mn-ea"/>
              <a:cs typeface="+mn-cs"/>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701" y="3603172"/>
            <a:ext cx="3875613" cy="2651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descr="C:\Users\a589565\Desktop\1_aeK6UhiAs9f2D4SfPC340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16" y="3450770"/>
            <a:ext cx="3739597" cy="1921329"/>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a589565\Desktop\1_zGIwokdMizPsUYfzqpEcl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372099"/>
            <a:ext cx="30480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8246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altLang="en-US" dirty="0"/>
              <a:t>Gradient Descent Estimation – Batch Gradient Descent</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Batch Gradient Descent</a:t>
            </a:r>
          </a:p>
        </p:txBody>
      </p:sp>
      <p:sp>
        <p:nvSpPr>
          <p:cNvPr id="11" name="Rectangle 3"/>
          <p:cNvSpPr txBox="1">
            <a:spLocks noChangeArrowheads="1"/>
          </p:cNvSpPr>
          <p:nvPr/>
        </p:nvSpPr>
        <p:spPr>
          <a:xfrm>
            <a:off x="342547" y="1522983"/>
            <a:ext cx="8458312" cy="2753852"/>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en-US" sz="1000" dirty="0">
                <a:solidFill>
                  <a:schemeClr val="tx1"/>
                </a:solidFill>
                <a:ea typeface="+mn-ea"/>
                <a:cs typeface="+mn-cs"/>
              </a:rPr>
              <a:t>Batch gradient descent, computes the gradient of the cost function w.r.t. to the parameters θ for the entire training dataset:</a:t>
            </a:r>
          </a:p>
          <a:p>
            <a:pPr marL="0" indent="0">
              <a:buNone/>
            </a:pPr>
            <a:endParaRPr lang="en-US" altLang="en-US" sz="1000" dirty="0">
              <a:solidFill>
                <a:schemeClr val="tx1"/>
              </a:solidFill>
              <a:ea typeface="+mn-ea"/>
              <a:cs typeface="+mn-cs"/>
            </a:endParaRPr>
          </a:p>
          <a:p>
            <a:pPr marL="0" indent="0">
              <a:buNone/>
            </a:pPr>
            <a:r>
              <a:rPr lang="en-US" altLang="en-US" sz="1000" b="1" u="sng" dirty="0">
                <a:solidFill>
                  <a:schemeClr val="tx1"/>
                </a:solidFill>
                <a:ea typeface="+mn-ea"/>
                <a:cs typeface="+mn-cs"/>
              </a:rPr>
              <a:t>Properties:</a:t>
            </a:r>
          </a:p>
          <a:p>
            <a:r>
              <a:rPr lang="en-US" altLang="en-US" sz="1000" dirty="0">
                <a:solidFill>
                  <a:schemeClr val="tx1"/>
                </a:solidFill>
                <a:ea typeface="+mn-ea"/>
                <a:cs typeface="+mn-cs"/>
              </a:rPr>
              <a:t>The gradients for the whole dataset to perform just one update, </a:t>
            </a:r>
          </a:p>
          <a:p>
            <a:r>
              <a:rPr lang="en-US" altLang="en-US" sz="1000" dirty="0">
                <a:solidFill>
                  <a:schemeClr val="tx1"/>
                </a:solidFill>
                <a:ea typeface="+mn-ea"/>
                <a:cs typeface="+mn-cs"/>
              </a:rPr>
              <a:t>Batch gradient descent can be very slow and is intractable for datasets that don't fit in memory. </a:t>
            </a:r>
          </a:p>
          <a:p>
            <a:r>
              <a:rPr lang="en-US" altLang="en-US" sz="1000" dirty="0">
                <a:solidFill>
                  <a:schemeClr val="tx1"/>
                </a:solidFill>
                <a:ea typeface="+mn-ea"/>
                <a:cs typeface="+mn-cs"/>
              </a:rPr>
              <a:t>We update our parameters in the direction of the gradients with the learning rate determining how big of an update we perform. </a:t>
            </a:r>
          </a:p>
          <a:p>
            <a:r>
              <a:rPr lang="en-US" altLang="en-US" sz="1000" dirty="0">
                <a:solidFill>
                  <a:schemeClr val="tx1"/>
                </a:solidFill>
                <a:ea typeface="+mn-ea"/>
                <a:cs typeface="+mn-cs"/>
              </a:rPr>
              <a:t>Batch gradient descent is guaranteed to converge to the global minimum for convex error surfaces and to a local minimum for non-convex surfaces.</a:t>
            </a:r>
          </a:p>
          <a:p>
            <a:pPr marL="0" indent="0">
              <a:buNone/>
            </a:pPr>
            <a:r>
              <a:rPr lang="en-US" altLang="en-US" sz="1000" dirty="0">
                <a:solidFill>
                  <a:schemeClr val="tx1"/>
                </a:solidFill>
                <a:ea typeface="+mn-ea"/>
                <a:cs typeface="+mn-cs"/>
              </a:rPr>
              <a:t>In the following image 2D projection has been observed carefully, in which convergence characteristics of both full batch and stochastic gradient descent with batch size 1 has been compared. If we see, full batch updates, are more smoother due to the consideration of all the observations. Whereas, SGD have wiggly convergence characteristics due to the reason of using 1 observation for each update:</a:t>
            </a:r>
          </a:p>
          <a:p>
            <a:endParaRPr lang="en-US" altLang="en-US" sz="1000" dirty="0">
              <a:solidFill>
                <a:schemeClr val="tx1"/>
              </a:solidFill>
              <a:ea typeface="+mn-ea"/>
              <a:cs typeface="+mn-cs"/>
            </a:endParaRPr>
          </a:p>
          <a:p>
            <a:pPr marL="0" indent="0">
              <a:buNone/>
            </a:pPr>
            <a:endParaRPr lang="en-US" altLang="en-US" sz="1000" dirty="0">
              <a:solidFill>
                <a:schemeClr val="tx1"/>
              </a:solidFill>
              <a:ea typeface="+mn-ea"/>
              <a:cs typeface="+mn-cs"/>
            </a:endParaRPr>
          </a:p>
          <a:p>
            <a:pPr>
              <a:buFont typeface="Wingdings" panose="05000000000000000000" pitchFamily="2" charset="2"/>
              <a:buChar char="Ø"/>
            </a:pPr>
            <a:endParaRPr lang="en-US" altLang="en-US" sz="1000" baseline="-25000" dirty="0">
              <a:solidFill>
                <a:schemeClr val="tx1"/>
              </a:solidFill>
              <a:ea typeface="+mn-ea"/>
              <a:cs typeface="+mn-cs"/>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77" y="3710763"/>
            <a:ext cx="7325831" cy="2381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9680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Let’s begin…..</a:t>
            </a:r>
          </a:p>
        </p:txBody>
      </p:sp>
      <p:pic>
        <p:nvPicPr>
          <p:cNvPr id="14338" name="Picture 2" descr="C:\Users\a589565\Desktop\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3" y="1393371"/>
            <a:ext cx="8371114" cy="458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773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altLang="en-US" dirty="0"/>
              <a:t>Gradient Descent Estimation – Stochastic Gradient Descent</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Stochastic Gradient Descent</a:t>
            </a:r>
          </a:p>
        </p:txBody>
      </p:sp>
      <p:sp>
        <p:nvSpPr>
          <p:cNvPr id="8" name="Rectangle 3"/>
          <p:cNvSpPr txBox="1">
            <a:spLocks noChangeArrowheads="1"/>
          </p:cNvSpPr>
          <p:nvPr/>
        </p:nvSpPr>
        <p:spPr>
          <a:xfrm>
            <a:off x="385079" y="1545767"/>
            <a:ext cx="8458312" cy="2977118"/>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en-US" sz="1000" dirty="0">
                <a:solidFill>
                  <a:schemeClr val="tx1"/>
                </a:solidFill>
                <a:ea typeface="+mn-ea"/>
                <a:cs typeface="+mn-cs"/>
              </a:rPr>
              <a:t>Stochastic gradient descent (SGD) in contrast performs a parameter update for each training example x</a:t>
            </a:r>
            <a:r>
              <a:rPr lang="en-US" altLang="en-US" sz="1000" baseline="30000" dirty="0">
                <a:solidFill>
                  <a:schemeClr val="tx1"/>
                </a:solidFill>
                <a:ea typeface="+mn-ea"/>
                <a:cs typeface="+mn-cs"/>
              </a:rPr>
              <a:t>(i)</a:t>
            </a:r>
            <a:r>
              <a:rPr lang="en-US" altLang="en-US" sz="1000" dirty="0">
                <a:solidFill>
                  <a:schemeClr val="tx1"/>
                </a:solidFill>
                <a:ea typeface="+mn-ea"/>
                <a:cs typeface="+mn-cs"/>
              </a:rPr>
              <a:t> and label y</a:t>
            </a:r>
            <a:r>
              <a:rPr lang="en-US" altLang="en-US" sz="1000" baseline="30000" dirty="0">
                <a:solidFill>
                  <a:schemeClr val="tx1"/>
                </a:solidFill>
                <a:ea typeface="+mn-ea"/>
                <a:cs typeface="+mn-cs"/>
              </a:rPr>
              <a:t>(i)</a:t>
            </a:r>
            <a:r>
              <a:rPr lang="en-US" altLang="en-US" sz="1000" dirty="0">
                <a:solidFill>
                  <a:schemeClr val="tx1"/>
                </a:solidFill>
                <a:ea typeface="+mn-ea"/>
                <a:cs typeface="+mn-cs"/>
              </a:rPr>
              <a:t> :</a:t>
            </a:r>
          </a:p>
          <a:p>
            <a:pPr marL="0" indent="0">
              <a:buNone/>
            </a:pPr>
            <a:endParaRPr lang="en-US" altLang="en-US" sz="1000" dirty="0">
              <a:solidFill>
                <a:schemeClr val="tx1"/>
              </a:solidFill>
              <a:ea typeface="+mn-ea"/>
              <a:cs typeface="+mn-cs"/>
            </a:endParaRPr>
          </a:p>
          <a:p>
            <a:pPr marL="0" indent="0">
              <a:buNone/>
            </a:pPr>
            <a:r>
              <a:rPr lang="en-US" altLang="en-US" sz="1000" b="1" u="sng" dirty="0">
                <a:solidFill>
                  <a:schemeClr val="tx1"/>
                </a:solidFill>
                <a:ea typeface="+mn-ea"/>
                <a:cs typeface="+mn-cs"/>
              </a:rPr>
              <a:t>Properties:</a:t>
            </a:r>
          </a:p>
          <a:p>
            <a:r>
              <a:rPr lang="en-US" altLang="en-US" sz="1000" dirty="0">
                <a:solidFill>
                  <a:schemeClr val="tx1"/>
                </a:solidFill>
                <a:ea typeface="+mn-ea"/>
                <a:cs typeface="+mn-cs"/>
              </a:rPr>
              <a:t>Batch gradient descent performs redundant computations for large datasets.</a:t>
            </a:r>
          </a:p>
          <a:p>
            <a:r>
              <a:rPr lang="en-US" altLang="en-US" sz="1000" dirty="0">
                <a:solidFill>
                  <a:schemeClr val="tx1"/>
                </a:solidFill>
                <a:ea typeface="+mn-ea"/>
                <a:cs typeface="+mn-cs"/>
              </a:rPr>
              <a:t>SGD performs frequent updates with a high variance that cause the objective function to fluctuate heavily</a:t>
            </a:r>
          </a:p>
          <a:p>
            <a:r>
              <a:rPr lang="en-US" altLang="en-US" sz="1000" dirty="0">
                <a:solidFill>
                  <a:schemeClr val="tx1"/>
                </a:solidFill>
                <a:ea typeface="+mn-ea"/>
                <a:cs typeface="+mn-cs"/>
              </a:rPr>
              <a:t>SGD's fluctuation, enables it to jump to new and potentially better local minima.</a:t>
            </a:r>
          </a:p>
          <a:p>
            <a:pPr marL="0" indent="0">
              <a:buNone/>
            </a:pPr>
            <a:r>
              <a:rPr lang="en-US" altLang="en-US" sz="1000" b="1" u="sng" dirty="0">
                <a:solidFill>
                  <a:schemeClr val="tx1"/>
                </a:solidFill>
                <a:ea typeface="+mn-ea"/>
                <a:cs typeface="+mn-cs"/>
              </a:rPr>
              <a:t>Momentum :</a:t>
            </a:r>
            <a:r>
              <a:rPr lang="en-US" altLang="en-US" sz="1000" dirty="0">
                <a:solidFill>
                  <a:schemeClr val="tx1"/>
                </a:solidFill>
                <a:ea typeface="+mn-ea"/>
                <a:cs typeface="+mn-cs"/>
              </a:rPr>
              <a:t>  </a:t>
            </a:r>
            <a:r>
              <a:rPr lang="en-US" sz="1000" dirty="0"/>
              <a:t>Momentum is a method that helps accelerate SGD in the relevant direction and dampens oscillations. It does this by adding a fraction γ of the update vector of the past time step to the current update vector:</a:t>
            </a:r>
          </a:p>
          <a:p>
            <a:pPr marL="0" indent="0">
              <a:buNone/>
            </a:pPr>
            <a:endParaRPr lang="en-US" altLang="en-US" sz="1000" dirty="0">
              <a:solidFill>
                <a:schemeClr val="tx1"/>
              </a:solidFill>
              <a:ea typeface="+mn-ea"/>
              <a:cs typeface="+mn-cs"/>
            </a:endParaRPr>
          </a:p>
          <a:p>
            <a:pPr marL="0" indent="0">
              <a:buNone/>
            </a:pPr>
            <a:endParaRPr lang="en-US" altLang="en-US" sz="1000" dirty="0">
              <a:solidFill>
                <a:schemeClr val="tx1"/>
              </a:solidFill>
              <a:ea typeface="+mn-ea"/>
              <a:cs typeface="+mn-cs"/>
            </a:endParaRPr>
          </a:p>
          <a:p>
            <a:pPr marL="0" indent="0">
              <a:buNone/>
            </a:pPr>
            <a:endParaRPr lang="en-US" altLang="en-US" sz="1000" dirty="0">
              <a:solidFill>
                <a:schemeClr val="tx1"/>
              </a:solidFill>
              <a:ea typeface="+mn-ea"/>
              <a:cs typeface="+mn-cs"/>
            </a:endParaRPr>
          </a:p>
          <a:p>
            <a:pPr marL="0" indent="0">
              <a:buNone/>
            </a:pPr>
            <a:r>
              <a:rPr lang="en-US" altLang="en-US" sz="1000" dirty="0">
                <a:solidFill>
                  <a:schemeClr val="tx1"/>
                </a:solidFill>
                <a:ea typeface="+mn-ea"/>
                <a:cs typeface="+mn-cs"/>
              </a:rPr>
              <a:t>SGD has trouble navigating surface curves much more steeply in one dimension than in the other; in these scenarios, SGD oscillates across the slopes of the ravine while only making hesitant progress along the bottom towards the local optimum. When using momentum, we push a ball down a hill. The ball accumulates momentum as it rolls downhill, becoming faster and faster on the way until it stops (due to air resistance and so on); similarly, the momentum term increases for dimensions whose gradients point in the same direction and reduces updates for dimensions whose gradients change direction. As a result, we gain faster convergence and reduced oscillations.</a:t>
            </a:r>
          </a:p>
          <a:p>
            <a:pPr marL="0" indent="0">
              <a:buNone/>
            </a:pPr>
            <a:endParaRPr lang="en-US" altLang="en-US" sz="1000" dirty="0">
              <a:solidFill>
                <a:schemeClr val="tx1"/>
              </a:solidFill>
              <a:ea typeface="+mn-ea"/>
              <a:cs typeface="+mn-cs"/>
            </a:endParaRPr>
          </a:p>
          <a:p>
            <a:pPr marL="0" indent="0">
              <a:buNone/>
            </a:pPr>
            <a:endParaRPr lang="en-US" altLang="en-US" sz="1000" b="1" u="sng" dirty="0">
              <a:solidFill>
                <a:schemeClr val="tx1"/>
              </a:solidFill>
              <a:ea typeface="+mn-ea"/>
              <a:cs typeface="+mn-cs"/>
            </a:endParaRPr>
          </a:p>
          <a:p>
            <a:endParaRPr lang="en-US" altLang="en-US" sz="1000" dirty="0">
              <a:solidFill>
                <a:schemeClr val="tx1"/>
              </a:solidFill>
              <a:ea typeface="+mn-ea"/>
              <a:cs typeface="+mn-cs"/>
            </a:endParaRPr>
          </a:p>
          <a:p>
            <a:pPr marL="0" indent="0">
              <a:buNone/>
            </a:pPr>
            <a:endParaRPr lang="en-US" altLang="en-US" sz="1000" dirty="0">
              <a:solidFill>
                <a:schemeClr val="tx1"/>
              </a:solidFill>
              <a:ea typeface="+mn-ea"/>
              <a:cs typeface="+mn-cs"/>
            </a:endParaRPr>
          </a:p>
          <a:p>
            <a:pPr>
              <a:buFont typeface="Wingdings" panose="05000000000000000000" pitchFamily="2" charset="2"/>
              <a:buChar char="Ø"/>
            </a:pPr>
            <a:endParaRPr lang="en-US" altLang="en-US" sz="1000" baseline="-25000" dirty="0">
              <a:solidFill>
                <a:schemeClr val="tx1"/>
              </a:solidFill>
              <a:ea typeface="+mn-ea"/>
              <a:cs typeface="+mn-cs"/>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943" y="1778928"/>
            <a:ext cx="2400300" cy="303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018" y="3034326"/>
            <a:ext cx="1616149" cy="478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143" y="4349073"/>
            <a:ext cx="7686200" cy="1818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0225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altLang="en-US" dirty="0"/>
              <a:t>Gradient Descent Estimation – Mini-batch Gradient Descent</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Mini – Batch Gradient Descent</a:t>
            </a:r>
          </a:p>
        </p:txBody>
      </p:sp>
      <p:sp>
        <p:nvSpPr>
          <p:cNvPr id="11" name="Rectangle 3"/>
          <p:cNvSpPr txBox="1">
            <a:spLocks noChangeArrowheads="1"/>
          </p:cNvSpPr>
          <p:nvPr/>
        </p:nvSpPr>
        <p:spPr>
          <a:xfrm>
            <a:off x="342547" y="1577666"/>
            <a:ext cx="8458312" cy="2977118"/>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en-US" sz="1600" dirty="0">
                <a:solidFill>
                  <a:schemeClr val="tx1"/>
                </a:solidFill>
                <a:ea typeface="+mn-ea"/>
                <a:cs typeface="+mn-cs"/>
              </a:rPr>
              <a:t>Mini-batch gradient descent finally takes the best of both worlds and performs an update for every mini-batch of n training examples:</a:t>
            </a:r>
          </a:p>
          <a:p>
            <a:pPr marL="0" indent="0">
              <a:buNone/>
            </a:pPr>
            <a:endParaRPr lang="en-US" altLang="en-US" sz="1600" dirty="0">
              <a:solidFill>
                <a:schemeClr val="tx1"/>
              </a:solidFill>
              <a:ea typeface="+mn-ea"/>
              <a:cs typeface="+mn-cs"/>
            </a:endParaRPr>
          </a:p>
          <a:p>
            <a:pPr marL="0" indent="0">
              <a:buNone/>
            </a:pPr>
            <a:endParaRPr lang="en-US" altLang="en-US" sz="1600" dirty="0">
              <a:solidFill>
                <a:schemeClr val="tx1"/>
              </a:solidFill>
              <a:ea typeface="+mn-ea"/>
              <a:cs typeface="+mn-cs"/>
            </a:endParaRPr>
          </a:p>
          <a:p>
            <a:pPr marL="0" indent="0">
              <a:buNone/>
            </a:pPr>
            <a:r>
              <a:rPr lang="en-US" altLang="en-US" sz="1600" b="1" u="sng" dirty="0">
                <a:solidFill>
                  <a:schemeClr val="tx1"/>
                </a:solidFill>
                <a:ea typeface="+mn-ea"/>
                <a:cs typeface="+mn-cs"/>
              </a:rPr>
              <a:t>Properties:</a:t>
            </a:r>
          </a:p>
          <a:p>
            <a:r>
              <a:rPr lang="en-US" altLang="en-US" sz="1600" dirty="0">
                <a:solidFill>
                  <a:schemeClr val="tx1"/>
                </a:solidFill>
                <a:ea typeface="+mn-ea"/>
                <a:cs typeface="+mn-cs"/>
              </a:rPr>
              <a:t>This method reduces the variance of the parameter updates, which can lead to more stable convergence.</a:t>
            </a:r>
          </a:p>
          <a:p>
            <a:r>
              <a:rPr lang="en-US" altLang="en-US" sz="1600" dirty="0">
                <a:solidFill>
                  <a:schemeClr val="tx1"/>
                </a:solidFill>
                <a:ea typeface="+mn-ea"/>
                <a:cs typeface="+mn-cs"/>
              </a:rPr>
              <a:t>Can make use of highly optimized matrix optimizations common to state-of-the-art deep learning libraries that make computing the gradient w.r.t. a mini-batch very efficient. Common mini-batch sizes range between 50 and 256, but can vary for different applications.</a:t>
            </a:r>
          </a:p>
          <a:p>
            <a:r>
              <a:rPr lang="en-US" altLang="en-US" sz="1600" dirty="0">
                <a:solidFill>
                  <a:schemeClr val="tx1"/>
                </a:solidFill>
                <a:ea typeface="+mn-ea"/>
                <a:cs typeface="+mn-cs"/>
              </a:rPr>
              <a:t>Mini-batch gradient descent is typically the algorithm of choice when training a neural network and the term SGD usually is employed also when mini-batches are used.  </a:t>
            </a:r>
          </a:p>
          <a:p>
            <a:pPr marL="0" indent="0">
              <a:buNone/>
            </a:pPr>
            <a:endParaRPr lang="en-US" altLang="en-US" sz="1600" dirty="0">
              <a:solidFill>
                <a:schemeClr val="tx1"/>
              </a:solidFill>
              <a:ea typeface="+mn-ea"/>
              <a:cs typeface="+mn-cs"/>
            </a:endParaRPr>
          </a:p>
          <a:p>
            <a:pPr>
              <a:buFont typeface="Wingdings" panose="05000000000000000000" pitchFamily="2" charset="2"/>
              <a:buChar char="Ø"/>
            </a:pPr>
            <a:endParaRPr lang="en-US" altLang="en-US" sz="1600" baseline="-25000" dirty="0">
              <a:solidFill>
                <a:schemeClr val="tx1"/>
              </a:solidFill>
              <a:ea typeface="+mn-ea"/>
              <a:cs typeface="+mn-cs"/>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179" y="2159343"/>
            <a:ext cx="3008239" cy="46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9603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altLang="en-US" sz="2400" dirty="0"/>
              <a:t>Gradient Descent Estimation – </a:t>
            </a:r>
            <a:r>
              <a:rPr lang="en-US" sz="2400" dirty="0"/>
              <a:t>Challenges</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Challenges</a:t>
            </a:r>
          </a:p>
        </p:txBody>
      </p:sp>
      <p:sp>
        <p:nvSpPr>
          <p:cNvPr id="8" name="Rectangle 3"/>
          <p:cNvSpPr txBox="1">
            <a:spLocks noChangeArrowheads="1"/>
          </p:cNvSpPr>
          <p:nvPr/>
        </p:nvSpPr>
        <p:spPr>
          <a:xfrm>
            <a:off x="320775" y="1628807"/>
            <a:ext cx="8458312" cy="2413592"/>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400" dirty="0">
                <a:solidFill>
                  <a:schemeClr val="tx1"/>
                </a:solidFill>
                <a:ea typeface="+mn-ea"/>
                <a:cs typeface="+mn-cs"/>
              </a:rPr>
              <a:t>Choosing a proper learning rate can be difficult. </a:t>
            </a:r>
          </a:p>
          <a:p>
            <a:r>
              <a:rPr lang="en-US" altLang="en-US" sz="1400" dirty="0">
                <a:solidFill>
                  <a:schemeClr val="tx1"/>
                </a:solidFill>
                <a:ea typeface="+mn-ea"/>
                <a:cs typeface="+mn-cs"/>
              </a:rPr>
              <a:t>Learning rate schedules try to adjust the learning rate during training by e.g. annealing. These schedules and thresholds, however, have to be defined in advance and are thus unable to adapt to a dataset's characteristics.</a:t>
            </a:r>
          </a:p>
          <a:p>
            <a:r>
              <a:rPr lang="en-US" altLang="en-US" sz="1400" dirty="0">
                <a:solidFill>
                  <a:schemeClr val="tx1"/>
                </a:solidFill>
                <a:ea typeface="+mn-ea"/>
                <a:cs typeface="+mn-cs"/>
              </a:rPr>
              <a:t>Another key challenge of minimizing highly non-convex error functions common for neural networks is avoiding getting trapped in their numerous suboptimal local minima.</a:t>
            </a:r>
          </a:p>
          <a:p>
            <a:pPr marL="0" indent="0">
              <a:buNone/>
            </a:pPr>
            <a:endParaRPr lang="en-US" altLang="en-US" sz="1400" dirty="0">
              <a:solidFill>
                <a:schemeClr val="tx1"/>
              </a:solidFill>
              <a:ea typeface="+mn-ea"/>
              <a:cs typeface="+mn-cs"/>
            </a:endParaRPr>
          </a:p>
          <a:p>
            <a:pPr>
              <a:buFont typeface="Wingdings" panose="05000000000000000000" pitchFamily="2" charset="2"/>
              <a:buChar char="Ø"/>
            </a:pPr>
            <a:endParaRPr lang="en-US" altLang="en-US" sz="1400" baseline="-25000" dirty="0">
              <a:solidFill>
                <a:schemeClr val="tx1"/>
              </a:solidFill>
              <a:ea typeface="+mn-ea"/>
              <a:cs typeface="+mn-cs"/>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75" y="3228654"/>
            <a:ext cx="4729294" cy="2511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657" y="3083716"/>
            <a:ext cx="3071087" cy="3019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674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sz="2400" dirty="0"/>
              <a:t>Nesterov accelerated gradient</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NAG</a:t>
            </a:r>
          </a:p>
        </p:txBody>
      </p:sp>
      <p:sp>
        <p:nvSpPr>
          <p:cNvPr id="11" name="TextBox 10"/>
          <p:cNvSpPr txBox="1"/>
          <p:nvPr/>
        </p:nvSpPr>
        <p:spPr>
          <a:xfrm>
            <a:off x="261257" y="1624922"/>
            <a:ext cx="8545286" cy="685135"/>
          </a:xfrm>
          <a:prstGeom prst="rect">
            <a:avLst/>
          </a:prstGeom>
          <a:noFill/>
        </p:spPr>
        <p:txBody>
          <a:bodyPr wrap="square" rtlCol="0">
            <a:noAutofit/>
          </a:bodyPr>
          <a:lstStyle/>
          <a:p>
            <a:pPr algn="l"/>
            <a:r>
              <a:rPr lang="en-US" b="1" u="sng" dirty="0"/>
              <a:t>Nesterov accelerated gradient:</a:t>
            </a:r>
            <a:r>
              <a:rPr lang="en-US" dirty="0"/>
              <a:t> If a ball rolls down a hill and blindly follows a slope, it is highly unsatisfactory and it should have a notion of where it is going so that it knows to slow down before the hill slopes up again. NAG is a way to give the momentum term this kind of prescience. While momentum first computes the current gradient (small blue vector) and then takes a big jump in the direction of the updated accumulated gradient (big blue vector), NAG first makes a big jump in the direction of the previous accumulated gradient (brown vector),measures the gradient, and then makes a correction (green vector). This anticipatory update prevents the ball from going too fast and results in increased responsiveness and</a:t>
            </a:r>
          </a:p>
          <a:p>
            <a:pPr algn="l"/>
            <a:r>
              <a:rPr lang="en-US" dirty="0"/>
              <a:t>performance,. </a:t>
            </a:r>
            <a:r>
              <a:rPr lang="en-US" dirty="0">
                <a:latin typeface="MinionPro-Regular"/>
              </a:rPr>
              <a:t>The only difference from vanilla Momentum optimization is that the gradient is measured at </a:t>
            </a:r>
            <a:r>
              <a:rPr lang="en-US" i="1" dirty="0">
                <a:latin typeface="MinionPro-It"/>
              </a:rPr>
              <a:t>θ </a:t>
            </a:r>
            <a:r>
              <a:rPr lang="en-US" dirty="0">
                <a:latin typeface="MinionPro-Regular"/>
              </a:rPr>
              <a:t>+ </a:t>
            </a:r>
            <a:r>
              <a:rPr lang="en-US" i="1" dirty="0">
                <a:latin typeface="MinionPro-It"/>
              </a:rPr>
              <a:t>β</a:t>
            </a:r>
            <a:r>
              <a:rPr lang="en-US" b="1" dirty="0">
                <a:latin typeface="MinionPro-Bold"/>
              </a:rPr>
              <a:t>m </a:t>
            </a:r>
            <a:r>
              <a:rPr lang="en-US" dirty="0">
                <a:latin typeface="MinionPro-Regular"/>
              </a:rPr>
              <a:t>rather than at </a:t>
            </a:r>
            <a:r>
              <a:rPr lang="en-US" i="1" dirty="0">
                <a:latin typeface="MinionPro-It"/>
              </a:rPr>
              <a:t>θ</a:t>
            </a:r>
            <a:r>
              <a:rPr lang="en-US" dirty="0">
                <a:latin typeface="MinionPro-Regular"/>
              </a:rPr>
              <a:t>.</a:t>
            </a:r>
            <a:endParaRPr lang="en-US" dirty="0"/>
          </a:p>
          <a:p>
            <a:pPr marL="285750" indent="-285750" algn="l">
              <a:buFont typeface="Wingdings" panose="05000000000000000000" pitchFamily="2" charset="2"/>
              <a:buChar char="Ø"/>
            </a:pPr>
            <a:endParaRPr lang="en-US" dirty="0"/>
          </a:p>
          <a:p>
            <a:pPr algn="l"/>
            <a:endParaRPr lang="en-US" dirty="0"/>
          </a:p>
          <a:p>
            <a:pPr algn="l"/>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475" y="2630255"/>
            <a:ext cx="35242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58" y="3642347"/>
            <a:ext cx="3450772" cy="2257710"/>
          </a:xfrm>
          <a:prstGeom prst="rect">
            <a:avLst/>
          </a:prstGeom>
          <a:solidFill>
            <a:schemeClr val="accent2">
              <a:lumMod val="50000"/>
            </a:schemeClr>
          </a:solidFill>
          <a:ln w="25400">
            <a:solidFill>
              <a:schemeClr val="tx1"/>
            </a:solidFill>
          </a:ln>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7546" y="3222409"/>
            <a:ext cx="3603831" cy="284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778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sz="2400" dirty="0"/>
              <a:t>Other Optimizers:</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8" name="TextBox 7"/>
          <p:cNvSpPr txBox="1"/>
          <p:nvPr/>
        </p:nvSpPr>
        <p:spPr>
          <a:xfrm>
            <a:off x="1293813" y="1614541"/>
            <a:ext cx="7727948" cy="4433562"/>
          </a:xfrm>
          <a:prstGeom prst="rect">
            <a:avLst/>
          </a:prstGeom>
          <a:noFill/>
        </p:spPr>
        <p:txBody>
          <a:bodyPr wrap="square" rtlCol="0">
            <a:noAutofit/>
          </a:bodyPr>
          <a:lstStyle/>
          <a:p>
            <a:pPr algn="l"/>
            <a:r>
              <a:rPr lang="en-US" b="1" u="sng" dirty="0"/>
              <a:t>Adagrad:</a:t>
            </a:r>
            <a:r>
              <a:rPr lang="en-US" b="1" dirty="0"/>
              <a:t> </a:t>
            </a:r>
            <a:r>
              <a:rPr lang="en-US" dirty="0"/>
              <a:t>Adagrad is an algorithm for gradient-based optimization that adapts the differential learning rate to parameters, performing larger updates for infrequent parameters and smaller updates for frequent parameters. Adagrad greatly improves the robustness of SGD and used it to train large-scale neural nets. One of Adagrad's main benefits is that it eliminates the need to manually tune the learning rate. Most implementations use a default value of 0.01 and leave it at that. Adagrad's main weakness is its accumulation of the squared gradients in the denominator: since every added term is positive, the accumulated sum keeps growing during training. This, in turn, causes the learning rate to shrink and eventually become infinitesimally small, at which point the algorithm is no longer able to acquire additional knowledge. The following algorithms aim to resolve this flaw.</a:t>
            </a:r>
          </a:p>
          <a:p>
            <a:pPr algn="l"/>
            <a:endParaRPr lang="en-US" dirty="0"/>
          </a:p>
          <a:p>
            <a:pPr algn="l"/>
            <a:r>
              <a:rPr lang="en-US" b="1" u="sng" dirty="0"/>
              <a:t>Adadelta:</a:t>
            </a:r>
            <a:r>
              <a:rPr lang="en-US" b="1" dirty="0"/>
              <a:t>  </a:t>
            </a:r>
            <a:r>
              <a:rPr lang="en-US" dirty="0"/>
              <a:t>Adadelta is an extension of Adagrad that seeks to reduce its aggressive, monotonically decreasing learning rate. Instead of accumulating all past squared gradients, Adadelta restricts the window of accumulated past gradients to a fixed size w (instead of inefficiently storing w previous squared gradients, the sum of gradients is recursively defined as a decaying average of all past squared gradients).</a:t>
            </a:r>
          </a:p>
          <a:p>
            <a:pPr algn="l"/>
            <a:endParaRPr lang="en-US" dirty="0"/>
          </a:p>
          <a:p>
            <a:pPr algn="l"/>
            <a:r>
              <a:rPr lang="en-US" b="1" u="sng" dirty="0"/>
              <a:t>RMSprop:</a:t>
            </a:r>
            <a:r>
              <a:rPr lang="en-US" b="1" dirty="0"/>
              <a:t>  </a:t>
            </a:r>
            <a:r>
              <a:rPr lang="en-US" dirty="0"/>
              <a:t>RMSprop and Adadelta were both developed independently around the same time to resolve Adagrad's radically diminishing learning rates (RMSprop also divides the learning rate by an exponentially decaying average of squared gradients).</a:t>
            </a:r>
          </a:p>
          <a:p>
            <a:pPr algn="l"/>
            <a:endParaRPr lang="en-US" dirty="0"/>
          </a:p>
          <a:p>
            <a:pPr algn="l"/>
            <a:r>
              <a:rPr lang="en-US" b="1" u="sng" dirty="0"/>
              <a:t>Adoptive Moment Estimation(Adam)</a:t>
            </a:r>
            <a:r>
              <a:rPr lang="en-US" dirty="0"/>
              <a:t>: Adam is another method that computes adaptive learning rates for each parameter. In</a:t>
            </a:r>
          </a:p>
          <a:p>
            <a:pPr algn="l"/>
            <a:r>
              <a:rPr lang="en-US" dirty="0"/>
              <a:t>addition to storing an exponentially decaying average of past squared gradients like Adadelta and RMSprop, Adam also keeps an exponentially decaying average of past gradients, similar to momentum. </a:t>
            </a:r>
            <a:r>
              <a:rPr lang="en-US" b="1" dirty="0"/>
              <a:t>When you are in doubt, just use Adam!</a:t>
            </a:r>
          </a:p>
          <a:p>
            <a:pPr algn="l"/>
            <a:endParaRPr lang="en-US" b="1" dirty="0"/>
          </a:p>
          <a:p>
            <a:pPr algn="l"/>
            <a:r>
              <a:rPr lang="en-US" b="1" u="sng" dirty="0"/>
              <a:t>AMSGrad:</a:t>
            </a:r>
            <a:r>
              <a:rPr lang="en-US" dirty="0"/>
              <a:t> As adaptive learning rate methods have become the norm in training neural networks, practitioners noticed that in some cases, e.g. for object recognition or machine translation they fail to converge to an optimal solution and are outperformed by SGD with momentum. In settings where Adam converges to a suboptimal solution, it has been observed that some mini batches provide large and informative gradients, but as these mini-batches only occur rarely, exponential averaging diminishes their influence, which leads to poor convergence. To fix this behaviour, the authors propose a new algorithm, AMSGrad that uses the maximum of past squared gradients rather than the exponential average to update the parameters.</a:t>
            </a:r>
          </a:p>
          <a:p>
            <a:pPr algn="l"/>
            <a:endParaRPr lang="en-US" dirty="0"/>
          </a:p>
          <a:p>
            <a:pPr algn="l"/>
            <a:r>
              <a:rPr lang="en-US" i="1" dirty="0"/>
              <a:t>Apart from these optimizers, there are other variants as well – </a:t>
            </a:r>
            <a:r>
              <a:rPr lang="en-US" b="1" i="1" u="sng" dirty="0"/>
              <a:t>Adamax, NADAM (</a:t>
            </a:r>
            <a:r>
              <a:rPr lang="en-US" i="1" dirty="0"/>
              <a:t>Nesterov-accelerated Adaptive Moment Estimation) which combines both Adam and NAG.</a:t>
            </a:r>
          </a:p>
          <a:p>
            <a:pPr algn="l"/>
            <a:endParaRPr lang="en-US" dirty="0"/>
          </a:p>
          <a:p>
            <a:pPr lvl="0" algn="l"/>
            <a:r>
              <a:rPr lang="en-US" dirty="0"/>
              <a:t>                                   </a:t>
            </a:r>
            <a:r>
              <a:rPr lang="en-US" i="1" dirty="0"/>
              <a:t>For a more detailed overview please refer to : </a:t>
            </a:r>
            <a:r>
              <a:rPr lang="en-US" i="1" u="sng" dirty="0">
                <a:hlinkClick r:id="rId3"/>
              </a:rPr>
              <a:t>http://ruder.io/optimizing-gradient-descent/</a:t>
            </a:r>
            <a:endParaRPr lang="en-US" i="1" dirty="0"/>
          </a:p>
          <a:p>
            <a:pPr algn="l"/>
            <a:endParaRPr lang="en-US" dirty="0"/>
          </a:p>
          <a:p>
            <a:pPr algn="l"/>
            <a:endParaRPr lang="en-US" b="1" dirty="0"/>
          </a:p>
          <a:p>
            <a:pPr algn="l"/>
            <a:endParaRPr lang="en-US" b="1" dirty="0"/>
          </a:p>
          <a:p>
            <a:pPr algn="l"/>
            <a:endParaRPr lang="en-US" b="1" dirty="0"/>
          </a:p>
          <a:p>
            <a:pPr algn="l"/>
            <a:endParaRPr lang="en-US" dirty="0"/>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2202429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sz="2400" dirty="0"/>
              <a:t>Limited-memory broyden - Fletcher - Goldfarb - Shanno - L-BFGS optimization algorithm</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6" name="TextBox 5"/>
          <p:cNvSpPr txBox="1"/>
          <p:nvPr/>
        </p:nvSpPr>
        <p:spPr>
          <a:xfrm>
            <a:off x="901336" y="1460366"/>
            <a:ext cx="7853609" cy="3477394"/>
          </a:xfrm>
          <a:prstGeom prst="rect">
            <a:avLst/>
          </a:prstGeom>
          <a:noFill/>
        </p:spPr>
        <p:txBody>
          <a:bodyPr wrap="square" rtlCol="0">
            <a:noAutofit/>
          </a:bodyPr>
          <a:lstStyle/>
          <a:p>
            <a:pPr algn="l"/>
            <a:r>
              <a:rPr lang="en-US" sz="1000" dirty="0"/>
              <a:t>L-BFGS is limited memory of BFGS, which is in the family of quasi-Newton methods that approximate the BFGS algorithm, which utilizes a limited amount of computer memory. BFGS is currently considered the most effective, and is by far the most popular, quasi- Newton update formula.</a:t>
            </a:r>
          </a:p>
          <a:p>
            <a:pPr algn="l"/>
            <a:r>
              <a:rPr lang="en-US" sz="1000" dirty="0"/>
              <a:t>The L-BFGS methodology is best explained with the following diagram, in which iterations start at a random point (</a:t>
            </a:r>
            <a:r>
              <a:rPr lang="en-US" sz="1000" dirty="0" err="1"/>
              <a:t>xt</a:t>
            </a:r>
            <a:r>
              <a:rPr lang="en-US" sz="1000" dirty="0"/>
              <a:t>) and a second derivative, or hessian matrix, is computed at that point, which is a quadratic approximation of the original function; after computing the quadratic function, it computes the minimum in one step, and after calculating the new point (xt+1) for which the function value is minimum, that earlier point will become the starting point for the next iteration.</a:t>
            </a:r>
          </a:p>
          <a:p>
            <a:pPr algn="l"/>
            <a:endParaRPr lang="en-US" sz="1100" b="1" dirty="0"/>
          </a:p>
          <a:p>
            <a:pPr algn="l"/>
            <a:r>
              <a:rPr lang="en-US" sz="1100" dirty="0"/>
              <a:t>In the second iteration, another quadratic approximation will be taken at a new point (xt+1) and another minimum (xt+2) calculated in one step. In this way, L-BFGS converges to the solution in a much quicker way and it is effective even on the non-convex functions</a:t>
            </a:r>
            <a:endParaRPr lang="en-US" sz="1100" b="1" dirty="0"/>
          </a:p>
          <a:p>
            <a:pPr algn="l"/>
            <a:endParaRPr lang="en-US" sz="1100" dirty="0"/>
          </a:p>
          <a:p>
            <a:pPr algn="l"/>
            <a:endParaRPr lang="en-US" sz="1100" dirty="0"/>
          </a:p>
          <a:p>
            <a:pPr algn="l"/>
            <a:endParaRPr lang="en-US" sz="1100" dirty="0"/>
          </a:p>
          <a:p>
            <a:pPr algn="l"/>
            <a:endParaRPr lang="en-US" sz="1100" dirty="0"/>
          </a:p>
          <a:p>
            <a:pPr algn="l"/>
            <a:endParaRPr lang="en-US" sz="11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571" y="2960915"/>
            <a:ext cx="6193971" cy="3291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0543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sz="2400" dirty="0"/>
              <a:t>Comparison : Various Optimizers </a:t>
            </a:r>
            <a:endParaRPr lang="en-US" dirty="0"/>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55" y="1551695"/>
            <a:ext cx="7990114" cy="413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0167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Dropout in neural networks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Drop-out- Regularization</a:t>
            </a:r>
          </a:p>
        </p:txBody>
      </p:sp>
      <p:sp>
        <p:nvSpPr>
          <p:cNvPr id="11" name="Rectangle 3"/>
          <p:cNvSpPr txBox="1">
            <a:spLocks noChangeArrowheads="1"/>
          </p:cNvSpPr>
          <p:nvPr/>
        </p:nvSpPr>
        <p:spPr>
          <a:xfrm>
            <a:off x="385079" y="1567539"/>
            <a:ext cx="8458312" cy="2977118"/>
          </a:xfrm>
          <a:prstGeom prst="rect">
            <a:avLst/>
          </a:prstGeom>
          <a:noFill/>
          <a:ln/>
        </p:spPr>
        <p:txBody>
          <a:bodyPr lIns="92075" tIns="46038" rIns="92075" bIns="46038"/>
          <a:lstStyle>
            <a:lvl1pPr marL="236538" indent="-236538" algn="l" defTabSz="914400" rtl="0" eaLnBrk="1" latinLnBrk="0" hangingPunct="1">
              <a:spcBef>
                <a:spcPct val="20000"/>
              </a:spcBef>
              <a:buClrTx/>
              <a:buFont typeface="Arial" panose="020B0604020202020204" pitchFamily="34" charset="0"/>
              <a:buChar char="•"/>
              <a:defRPr lang="en-US" sz="2000" b="0" kern="1200" dirty="0" smtClean="0">
                <a:solidFill>
                  <a:srgbClr val="4D4D4D"/>
                </a:solidFill>
                <a:latin typeface="Arial" panose="020B0604020202020204" pitchFamily="34" charset="0"/>
                <a:ea typeface="+mj-ea"/>
                <a:cs typeface="Arial" panose="020B0604020202020204" pitchFamily="34" charset="0"/>
              </a:defRPr>
            </a:lvl1pPr>
            <a:lvl2pPr marL="457200" indent="-220663" algn="l" defTabSz="914400" rtl="0" eaLnBrk="1" latinLnBrk="0" hangingPunct="1">
              <a:spcBef>
                <a:spcPct val="20000"/>
              </a:spcBef>
              <a:buClrTx/>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630238" indent="-173038" algn="l" defTabSz="914400" rtl="0" eaLnBrk="1" latinLnBrk="0" hangingPunct="1">
              <a:spcBef>
                <a:spcPct val="20000"/>
              </a:spcBef>
              <a:buClrTx/>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3pPr>
            <a:lvl4pPr marL="803275" indent="-173038" algn="l" defTabSz="914400" rtl="0" eaLnBrk="1" latinLnBrk="0" hangingPunct="1">
              <a:spcBef>
                <a:spcPct val="20000"/>
              </a:spcBef>
              <a:buClrTx/>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977900" indent="-174625"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00" b="1" dirty="0"/>
              <a:t>Dropout is regularization in neural networks to avoid overfitting of the data. Typically, dropout is 0.2 (80 percentage of neurons present randomly all the time) in initial layers and 0.5 in middle layers. One intuitive way to understand the dropout concept would be with the office team, in which a few team members are good with communication with clients though they are not good with technical details, whereas a few are good with technical knowledge but do not have good enough communication skills. Let's say some of the members take leave from the office, and then other members try to fill the shoes of others for the completion of work. In this way, team members who are good with communication will also learn technical details similarly; a few other team members who are good with technical knowledge also learn communication with clients. In this way, all team members will become independent and robust enough to perform all types of work, which is good for the office (given the condition that the manager of the team will give enough leave for all team members in the office!):</a:t>
            </a:r>
          </a:p>
          <a:p>
            <a:pPr marL="0" indent="0">
              <a:buNone/>
            </a:pPr>
            <a:endParaRPr lang="en-US" altLang="en-US" sz="1000" b="1" dirty="0">
              <a:solidFill>
                <a:schemeClr val="tx1"/>
              </a:solidFill>
              <a:ea typeface="+mn-ea"/>
              <a:cs typeface="+mn-cs"/>
            </a:endParaRPr>
          </a:p>
          <a:p>
            <a:pPr marL="0" indent="0">
              <a:buNone/>
            </a:pPr>
            <a:endParaRPr lang="en-US" altLang="en-US" sz="1000" b="1" dirty="0">
              <a:solidFill>
                <a:schemeClr val="tx1"/>
              </a:solidFill>
              <a:ea typeface="+mn-ea"/>
              <a:cs typeface="+mn-cs"/>
            </a:endParaRPr>
          </a:p>
          <a:p>
            <a:pPr>
              <a:buFont typeface="Wingdings" panose="05000000000000000000" pitchFamily="2" charset="2"/>
              <a:buChar char="Ø"/>
            </a:pPr>
            <a:endParaRPr lang="en-US" altLang="en-US" sz="1000" baseline="-25000" dirty="0">
              <a:solidFill>
                <a:schemeClr val="tx1"/>
              </a:solidFill>
              <a:ea typeface="+mn-ea"/>
              <a:cs typeface="+mn-cs"/>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9" y="3321171"/>
            <a:ext cx="7228114" cy="2606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05637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Vanishing and exploding gradients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Problem with weights training</a:t>
            </a:r>
          </a:p>
        </p:txBody>
      </p:sp>
      <p:sp>
        <p:nvSpPr>
          <p:cNvPr id="4" name="TextBox 3"/>
          <p:cNvSpPr txBox="1"/>
          <p:nvPr/>
        </p:nvSpPr>
        <p:spPr>
          <a:xfrm>
            <a:off x="337457" y="1582738"/>
            <a:ext cx="8436429" cy="3323987"/>
          </a:xfrm>
          <a:prstGeom prst="rect">
            <a:avLst/>
          </a:prstGeom>
          <a:noFill/>
        </p:spPr>
        <p:txBody>
          <a:bodyPr wrap="square" rtlCol="0">
            <a:spAutoFit/>
          </a:bodyPr>
          <a:lstStyle/>
          <a:p>
            <a:pPr algn="l"/>
            <a:r>
              <a:rPr lang="en-US" dirty="0">
                <a:solidFill>
                  <a:srgbClr val="000000"/>
                </a:solidFill>
                <a:latin typeface="MinionPro-Regular"/>
              </a:rPr>
              <a:t>As we discussed in </a:t>
            </a:r>
            <a:r>
              <a:rPr lang="en-US" dirty="0">
                <a:solidFill>
                  <a:srgbClr val="9A0000"/>
                </a:solidFill>
                <a:latin typeface="MinionPro-Regular"/>
              </a:rPr>
              <a:t>earlier slides</a:t>
            </a:r>
            <a:r>
              <a:rPr lang="en-US" dirty="0">
                <a:solidFill>
                  <a:srgbClr val="000000"/>
                </a:solidFill>
                <a:latin typeface="MinionPro-Regular"/>
              </a:rPr>
              <a:t>, the </a:t>
            </a:r>
            <a:r>
              <a:rPr lang="en-US" b="1" dirty="0">
                <a:solidFill>
                  <a:srgbClr val="000000"/>
                </a:solidFill>
                <a:latin typeface="MinionPro-Regular"/>
              </a:rPr>
              <a:t>backpropagation algorithm works </a:t>
            </a:r>
            <a:r>
              <a:rPr lang="en-US" dirty="0">
                <a:solidFill>
                  <a:srgbClr val="000000"/>
                </a:solidFill>
                <a:latin typeface="MinionPro-Regular"/>
              </a:rPr>
              <a:t>by going from the output layer to the input layer, propagating the error gradient on the way. Once the algorithm has computed the gradient of the cost function with regards to each parameter in the network, it uses these gradients to update each parameter with a Gradient Descent step. Unfortunately, gradients often get smaller and smaller as the algorithm progresses down to the lower layers. As a result, the Gradient Descent update leaves the lower layer connection weights virtually unchanged, and training never converges to a good solution. This is called the </a:t>
            </a:r>
            <a:r>
              <a:rPr lang="en-US" i="1" dirty="0">
                <a:solidFill>
                  <a:srgbClr val="000000"/>
                </a:solidFill>
                <a:latin typeface="MinionPro-It"/>
              </a:rPr>
              <a:t>vanishing gradients </a:t>
            </a:r>
            <a:r>
              <a:rPr lang="en-US" dirty="0">
                <a:solidFill>
                  <a:srgbClr val="000000"/>
                </a:solidFill>
                <a:latin typeface="MinionPro-Regular"/>
              </a:rPr>
              <a:t>problem. In some cases, the opposite can happen: the gradients can grow bigger and bigger, so many layers get insanely large weight updates and the algorithm diverges. This is the </a:t>
            </a:r>
            <a:r>
              <a:rPr lang="en-US" i="1" dirty="0">
                <a:solidFill>
                  <a:srgbClr val="000000"/>
                </a:solidFill>
                <a:latin typeface="MinionPro-It"/>
              </a:rPr>
              <a:t>exploding gradients </a:t>
            </a:r>
            <a:r>
              <a:rPr lang="en-US" dirty="0">
                <a:solidFill>
                  <a:srgbClr val="000000"/>
                </a:solidFill>
                <a:latin typeface="MinionPro-Regular"/>
              </a:rPr>
              <a:t>problem, which is mostly encountered in recurrent neural networks. More generally, deep neural networks suffer from unstable gradients; different layers may learn at widely different speeds.</a:t>
            </a:r>
          </a:p>
          <a:p>
            <a:pPr algn="l"/>
            <a:r>
              <a:rPr lang="en-US" dirty="0">
                <a:solidFill>
                  <a:srgbClr val="000000"/>
                </a:solidFill>
                <a:latin typeface="MinionPro-Regular"/>
              </a:rPr>
              <a:t>Although this unfortunate behavior has been empirically observed for quite a while (it was one of the reasons why deep neural networks were mostly abandoned for a long time), it is only around 2010 that significant progress was made in understanding it. A paper titled </a:t>
            </a:r>
            <a:r>
              <a:rPr lang="en-US" dirty="0">
                <a:solidFill>
                  <a:srgbClr val="9A0000"/>
                </a:solidFill>
                <a:latin typeface="MinionPro-Regular"/>
              </a:rPr>
              <a:t>“Understanding the Difficulty of Training Deep Feedforward Neural Networks” </a:t>
            </a:r>
            <a:r>
              <a:rPr lang="en-US" dirty="0">
                <a:solidFill>
                  <a:srgbClr val="000000"/>
                </a:solidFill>
                <a:latin typeface="MinionPro-Regular"/>
              </a:rPr>
              <a:t>by </a:t>
            </a:r>
            <a:r>
              <a:rPr lang="en-US" b="1" dirty="0">
                <a:solidFill>
                  <a:srgbClr val="000000"/>
                </a:solidFill>
                <a:latin typeface="MinionPro-Regular"/>
              </a:rPr>
              <a:t>Xavier Glorot and Yoshua Bengio</a:t>
            </a:r>
            <a:r>
              <a:rPr lang="en-US" sz="600" b="1" dirty="0">
                <a:solidFill>
                  <a:srgbClr val="000000"/>
                </a:solidFill>
                <a:latin typeface="MinionPro-Regular"/>
              </a:rPr>
              <a:t>1 </a:t>
            </a:r>
            <a:r>
              <a:rPr lang="en-US" dirty="0">
                <a:solidFill>
                  <a:srgbClr val="000000"/>
                </a:solidFill>
                <a:latin typeface="MinionPro-Regular"/>
              </a:rPr>
              <a:t>found a few suspects, including the combination of the popular logistic sigmoid activation function and the weight initialization technique that was most popular at the time, namely random initialization using a normal distribution with a mean of 0 and a standard deviation of 1. In short, they showed that with this activation function and this initialization scheme, the variance of the outputs of each layer is much greater than the variance of its inputs. Going forward in the network, the variance keeps increasing after each layer until the activation function saturates at the top layers. This is actually made worse by the fact that the logistic function has a mean of 0.5, not 0 (the hyperbolic tangent function has a mean of 0 and behaves slightly better than the logistic function in deep networks).</a:t>
            </a:r>
          </a:p>
          <a:p>
            <a:pPr algn="l"/>
            <a:r>
              <a:rPr lang="en-US" dirty="0">
                <a:solidFill>
                  <a:srgbClr val="000000"/>
                </a:solidFill>
                <a:latin typeface="MinionPro-Regular"/>
              </a:rPr>
              <a:t>Looking at the logistic activation function (see </a:t>
            </a:r>
            <a:r>
              <a:rPr lang="en-US" dirty="0">
                <a:solidFill>
                  <a:srgbClr val="9A0000"/>
                </a:solidFill>
                <a:latin typeface="MinionPro-Regular"/>
              </a:rPr>
              <a:t>Figure 11-1</a:t>
            </a:r>
            <a:r>
              <a:rPr lang="en-US" dirty="0">
                <a:solidFill>
                  <a:srgbClr val="000000"/>
                </a:solidFill>
                <a:latin typeface="MinionPro-Regular"/>
              </a:rPr>
              <a:t>), you can see that when inputs become large (negative or positive), the function saturates at 0 or 1, with a derivative extremely close to 0. Thus when backpropagation kicks in, it has virtually no gradient to propagate back through the network, and what little gradient exists keeps getting diluted as backpropagation progresses down through the top layers, so there is really nothing left for the lower layers.</a:t>
            </a:r>
            <a:endParaRPr lang="en-US"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0944" y="4713514"/>
            <a:ext cx="5018314" cy="156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40020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 notes on V/E GD problem -</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Vanishing/Exploding Grad. Descent</a:t>
            </a:r>
          </a:p>
        </p:txBody>
      </p:sp>
      <p:sp>
        <p:nvSpPr>
          <p:cNvPr id="4" name="TextBox 3"/>
          <p:cNvSpPr txBox="1"/>
          <p:nvPr/>
        </p:nvSpPr>
        <p:spPr>
          <a:xfrm>
            <a:off x="413657" y="1582738"/>
            <a:ext cx="8382000" cy="4708981"/>
          </a:xfrm>
          <a:prstGeom prst="rect">
            <a:avLst/>
          </a:prstGeom>
          <a:noFill/>
        </p:spPr>
        <p:txBody>
          <a:bodyPr wrap="square" rtlCol="0">
            <a:spAutoFit/>
          </a:bodyPr>
          <a:lstStyle/>
          <a:p>
            <a:pPr algn="l"/>
            <a:r>
              <a:rPr lang="en-US" dirty="0">
                <a:latin typeface="PalatinoLinotype-Roman"/>
              </a:rPr>
              <a:t>Just like traditional neural networks, training the RNN also involves backpropagation. The difference in this case is that since the parameters are shared by all time steps, the gradient at each output depends not only on the current time step, but also on the previous ones. This process is called </a:t>
            </a:r>
            <a:r>
              <a:rPr lang="en-US" b="1" dirty="0">
                <a:latin typeface="PalatinoLinotype-Bold"/>
              </a:rPr>
              <a:t>backpropagation through time </a:t>
            </a:r>
            <a:r>
              <a:rPr lang="en-US" dirty="0">
                <a:latin typeface="PalatinoLinotype-Roman"/>
              </a:rPr>
              <a:t>(</a:t>
            </a:r>
            <a:r>
              <a:rPr lang="en-US" b="1" dirty="0">
                <a:latin typeface="PalatinoLinotype-Bold"/>
              </a:rPr>
              <a:t>BPTT</a:t>
            </a:r>
            <a:r>
              <a:rPr lang="en-US" dirty="0">
                <a:latin typeface="PalatinoLinotype-Roman"/>
              </a:rPr>
              <a:t>) (for more information refer to the article: </a:t>
            </a:r>
            <a:r>
              <a:rPr lang="en-US" i="1" dirty="0">
                <a:latin typeface="PalatinoLinotype-Italic"/>
              </a:rPr>
              <a:t>Learning Internal Representations by Back propagating errors</a:t>
            </a:r>
            <a:r>
              <a:rPr lang="en-US" dirty="0">
                <a:latin typeface="PalatinoLinotype-Roman"/>
              </a:rPr>
              <a:t>, by G. E. Hinton, D. E. Rumelhart, and R. J. Williams, Parallel Distributed Processing: Explorations in the Microstructure of Cognition 1, 1985):</a:t>
            </a: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r>
              <a:rPr lang="en-US" dirty="0">
                <a:latin typeface="PalatinoLinotype-Roman"/>
              </a:rPr>
              <a:t>Consider the small three layer RNN shown in the preceding diagram. During the forward propagation (shown by the solid lines), the network produces predictions that are compared to the labels to compute a loss </a:t>
            </a:r>
            <a:r>
              <a:rPr lang="en-US" i="1" dirty="0">
                <a:latin typeface="PalatinoLinotype-Italic"/>
              </a:rPr>
              <a:t>L</a:t>
            </a:r>
            <a:r>
              <a:rPr lang="en-US" sz="600" i="1" dirty="0">
                <a:latin typeface="PalatinoLinotype-Italic"/>
              </a:rPr>
              <a:t>t </a:t>
            </a:r>
            <a:r>
              <a:rPr lang="en-US" dirty="0">
                <a:latin typeface="PalatinoLinotype-Roman"/>
              </a:rPr>
              <a:t>at each time step. During backpropagation (shown by dotted lines), the gradients of the loss with respect to the parameters </a:t>
            </a:r>
            <a:r>
              <a:rPr lang="en-US" i="1" dirty="0">
                <a:latin typeface="PalatinoLinotype-Italic"/>
              </a:rPr>
              <a:t>U</a:t>
            </a:r>
            <a:r>
              <a:rPr lang="en-US" dirty="0">
                <a:latin typeface="PalatinoLinotype-Roman"/>
              </a:rPr>
              <a:t>, </a:t>
            </a:r>
            <a:r>
              <a:rPr lang="en-US" i="1" dirty="0">
                <a:latin typeface="PalatinoLinotype-Italic"/>
              </a:rPr>
              <a:t>V</a:t>
            </a:r>
            <a:r>
              <a:rPr lang="en-US" dirty="0">
                <a:latin typeface="PalatinoLinotype-Roman"/>
              </a:rPr>
              <a:t>, and </a:t>
            </a:r>
            <a:r>
              <a:rPr lang="en-US" i="1" dirty="0">
                <a:latin typeface="PalatinoLinotype-Italic"/>
              </a:rPr>
              <a:t>W </a:t>
            </a:r>
            <a:r>
              <a:rPr lang="en-US" dirty="0">
                <a:latin typeface="PalatinoLinotype-Roman"/>
              </a:rPr>
              <a:t>are computed at each time step and the parameters are updated with the sum of the gradients.</a:t>
            </a:r>
          </a:p>
          <a:p>
            <a:pPr algn="l"/>
            <a:endParaRPr lang="en-US" dirty="0">
              <a:latin typeface="PalatinoLinotype-Roman"/>
            </a:endParaRPr>
          </a:p>
          <a:p>
            <a:pPr algn="l"/>
            <a:r>
              <a:rPr lang="en-US" dirty="0">
                <a:latin typeface="PalatinoLinotype-Roman"/>
              </a:rPr>
              <a:t>The following equation shows the gradient of the loss with respect to </a:t>
            </a:r>
            <a:r>
              <a:rPr lang="en-US" i="1" dirty="0">
                <a:latin typeface="PalatinoLinotype-Italic"/>
              </a:rPr>
              <a:t>W</a:t>
            </a:r>
            <a:r>
              <a:rPr lang="en-US" dirty="0">
                <a:latin typeface="PalatinoLinotype-Roman"/>
              </a:rPr>
              <a:t>, the matrix that encodes weights for the long term dependencies. We focus on this part of the update because it is the cause of the vanishing and exploding gradient problem. The other two gradients of the loss with respect to the matrices </a:t>
            </a:r>
            <a:r>
              <a:rPr lang="en-US" i="1" dirty="0">
                <a:latin typeface="PalatinoLinotype-Italic"/>
              </a:rPr>
              <a:t>U </a:t>
            </a:r>
            <a:r>
              <a:rPr lang="en-US" dirty="0">
                <a:latin typeface="PalatinoLinotype-Roman"/>
              </a:rPr>
              <a:t>and </a:t>
            </a:r>
            <a:r>
              <a:rPr lang="en-US" i="1" dirty="0">
                <a:latin typeface="PalatinoLinotype-Italic"/>
              </a:rPr>
              <a:t>V </a:t>
            </a:r>
            <a:r>
              <a:rPr lang="en-US" dirty="0">
                <a:latin typeface="PalatinoLinotype-Roman"/>
              </a:rPr>
              <a:t>are also summed up across all time steps in a similar way:</a:t>
            </a:r>
          </a:p>
          <a:p>
            <a:pPr algn="l"/>
            <a:endParaRPr lang="en-US" dirty="0">
              <a:latin typeface="PalatinoLinotype-Roman"/>
            </a:endParaRPr>
          </a:p>
          <a:p>
            <a:pPr algn="l"/>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592" y="2430233"/>
            <a:ext cx="47720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4190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Journey Map – So far – AI – Artificial Intelligence</a:t>
            </a:r>
          </a:p>
        </p:txBody>
      </p:sp>
      <p:pic>
        <p:nvPicPr>
          <p:cNvPr id="13314" name="Picture 2" descr="C:\Users\a589565\Desktop\AI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1245640"/>
            <a:ext cx="8795657" cy="503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5181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 note on V/E GD problem -</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Vanishing/Exploding Grad. Descent</a:t>
            </a:r>
          </a:p>
        </p:txBody>
      </p:sp>
      <p:pic>
        <p:nvPicPr>
          <p:cNvPr id="2050" name="Picture 2" descr="163267a5361ffc70cd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4729" y="1582737"/>
            <a:ext cx="4234541" cy="463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0229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Xavier and He Initialization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Different types of Initialization</a:t>
            </a:r>
          </a:p>
        </p:txBody>
      </p:sp>
      <p:sp>
        <p:nvSpPr>
          <p:cNvPr id="4" name="TextBox 3"/>
          <p:cNvSpPr txBox="1"/>
          <p:nvPr/>
        </p:nvSpPr>
        <p:spPr>
          <a:xfrm>
            <a:off x="337457" y="1582738"/>
            <a:ext cx="8436429" cy="2862322"/>
          </a:xfrm>
          <a:prstGeom prst="rect">
            <a:avLst/>
          </a:prstGeom>
          <a:noFill/>
        </p:spPr>
        <p:txBody>
          <a:bodyPr wrap="square" rtlCol="0">
            <a:spAutoFit/>
          </a:bodyPr>
          <a:lstStyle/>
          <a:p>
            <a:pPr algn="l"/>
            <a:r>
              <a:rPr lang="en-US" dirty="0">
                <a:solidFill>
                  <a:srgbClr val="000000"/>
                </a:solidFill>
                <a:latin typeface="MinionPro-Regular"/>
              </a:rPr>
              <a:t>In their paper, Glorot and Bengio propose a way to significantly alleviate this problem. We need the signal to flow properly in both directions: in the forward direction when making predictions, and in the reverse direction when back propagating gradients. We don’t want the signal to die out, nor do we want it to explode and saturate. For the signal to flow properly, the authors argue that we need the variance of the outputs of each layer to be equal to the variance of its inputs,</a:t>
            </a:r>
            <a:r>
              <a:rPr lang="en-US" sz="600" dirty="0">
                <a:solidFill>
                  <a:srgbClr val="000000"/>
                </a:solidFill>
                <a:latin typeface="MinionPro-Regular"/>
              </a:rPr>
              <a:t>2 </a:t>
            </a:r>
            <a:r>
              <a:rPr lang="en-US" dirty="0">
                <a:solidFill>
                  <a:srgbClr val="000000"/>
                </a:solidFill>
                <a:latin typeface="MinionPro-Regular"/>
              </a:rPr>
              <a:t>and we also need the gradients to have equal variance before and after flowing through a layer in the reverse direction (please check out the paper if you are interested in the mathematical details). It is actually not possible to guarantee both unless the layer has an equal number of input and output connections, but they proposed a good compromise that has proven to work very well in practice: the connection weights must be initialized randomly as described in </a:t>
            </a:r>
            <a:r>
              <a:rPr lang="en-US" dirty="0">
                <a:solidFill>
                  <a:srgbClr val="9A0000"/>
                </a:solidFill>
                <a:latin typeface="MinionPro-Regular"/>
              </a:rPr>
              <a:t>Equation 11-1</a:t>
            </a:r>
            <a:r>
              <a:rPr lang="en-US" dirty="0">
                <a:solidFill>
                  <a:srgbClr val="000000"/>
                </a:solidFill>
                <a:latin typeface="MinionPro-Regular"/>
              </a:rPr>
              <a:t>, </a:t>
            </a:r>
            <a:r>
              <a:rPr lang="en-US" b="1" dirty="0">
                <a:solidFill>
                  <a:srgbClr val="000000"/>
                </a:solidFill>
                <a:latin typeface="MinionPro-Regular"/>
              </a:rPr>
              <a:t>where </a:t>
            </a:r>
            <a:r>
              <a:rPr lang="en-US" b="1" i="1" dirty="0" err="1">
                <a:solidFill>
                  <a:srgbClr val="000000"/>
                </a:solidFill>
                <a:latin typeface="MinionPro-It"/>
              </a:rPr>
              <a:t>n</a:t>
            </a:r>
            <a:r>
              <a:rPr lang="en-US" sz="600" b="1" dirty="0" err="1">
                <a:solidFill>
                  <a:srgbClr val="000000"/>
                </a:solidFill>
                <a:latin typeface="MinionPro-Regular"/>
              </a:rPr>
              <a:t>inputs</a:t>
            </a:r>
            <a:r>
              <a:rPr lang="en-US" sz="600" b="1" dirty="0">
                <a:solidFill>
                  <a:srgbClr val="000000"/>
                </a:solidFill>
                <a:latin typeface="MinionPro-Regular"/>
              </a:rPr>
              <a:t> </a:t>
            </a:r>
            <a:r>
              <a:rPr lang="en-US" b="1" dirty="0">
                <a:solidFill>
                  <a:srgbClr val="000000"/>
                </a:solidFill>
                <a:latin typeface="MinionPro-Regular"/>
              </a:rPr>
              <a:t>and </a:t>
            </a:r>
            <a:r>
              <a:rPr lang="en-US" b="1" i="1" dirty="0" err="1">
                <a:solidFill>
                  <a:srgbClr val="000000"/>
                </a:solidFill>
                <a:latin typeface="MinionPro-It"/>
              </a:rPr>
              <a:t>n</a:t>
            </a:r>
            <a:r>
              <a:rPr lang="en-US" sz="600" b="1" dirty="0" err="1">
                <a:solidFill>
                  <a:srgbClr val="000000"/>
                </a:solidFill>
                <a:latin typeface="MinionPro-Regular"/>
              </a:rPr>
              <a:t>outputs</a:t>
            </a:r>
            <a:r>
              <a:rPr lang="en-US" sz="600" b="1" dirty="0">
                <a:solidFill>
                  <a:srgbClr val="000000"/>
                </a:solidFill>
                <a:latin typeface="MinionPro-Regular"/>
              </a:rPr>
              <a:t> </a:t>
            </a:r>
            <a:r>
              <a:rPr lang="en-US" b="1" dirty="0">
                <a:solidFill>
                  <a:srgbClr val="000000"/>
                </a:solidFill>
                <a:latin typeface="MinionPro-Regular"/>
              </a:rPr>
              <a:t>are the number of input and output connections for the layer whose weights are being initialized (also called </a:t>
            </a:r>
            <a:r>
              <a:rPr lang="en-US" b="1" i="1" dirty="0">
                <a:solidFill>
                  <a:srgbClr val="000000"/>
                </a:solidFill>
                <a:latin typeface="MinionPro-It"/>
              </a:rPr>
              <a:t>fan-in </a:t>
            </a:r>
            <a:r>
              <a:rPr lang="en-US" b="1" dirty="0">
                <a:solidFill>
                  <a:srgbClr val="000000"/>
                </a:solidFill>
                <a:latin typeface="MinionPro-Regular"/>
              </a:rPr>
              <a:t>and </a:t>
            </a:r>
            <a:r>
              <a:rPr lang="en-US" b="1" i="1" dirty="0">
                <a:solidFill>
                  <a:srgbClr val="000000"/>
                </a:solidFill>
                <a:latin typeface="MinionPro-It"/>
              </a:rPr>
              <a:t>fan-out</a:t>
            </a:r>
            <a:r>
              <a:rPr lang="en-US" b="1" dirty="0">
                <a:solidFill>
                  <a:srgbClr val="000000"/>
                </a:solidFill>
                <a:latin typeface="MinionPro-Regular"/>
              </a:rPr>
              <a:t>). This initialization strategy is often called </a:t>
            </a:r>
            <a:r>
              <a:rPr lang="en-US" b="1" i="1" dirty="0">
                <a:solidFill>
                  <a:srgbClr val="000000"/>
                </a:solidFill>
                <a:latin typeface="MinionPro-It"/>
              </a:rPr>
              <a:t>Xavier initialization</a:t>
            </a:r>
            <a:r>
              <a:rPr lang="en-US" b="1" dirty="0">
                <a:solidFill>
                  <a:srgbClr val="000000"/>
                </a:solidFill>
                <a:latin typeface="MinionPro-Regular"/>
              </a:rPr>
              <a:t>(after the author’s first name), or sometimes </a:t>
            </a:r>
            <a:r>
              <a:rPr lang="en-US" b="1" i="1" dirty="0">
                <a:solidFill>
                  <a:srgbClr val="000000"/>
                </a:solidFill>
                <a:latin typeface="MinionPro-It"/>
              </a:rPr>
              <a:t>Glorot initialization</a:t>
            </a:r>
            <a:r>
              <a:rPr lang="en-US" b="1" dirty="0">
                <a:solidFill>
                  <a:srgbClr val="000000"/>
                </a:solidFill>
                <a:latin typeface="MinionPro-Regular"/>
              </a:rPr>
              <a:t>.</a:t>
            </a: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58" y="3004462"/>
            <a:ext cx="7979228" cy="1077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4" y="4082143"/>
            <a:ext cx="8251372"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78471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Non-saturating Activation Functions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Activation Function Revisited - </a:t>
            </a:r>
          </a:p>
        </p:txBody>
      </p:sp>
      <p:sp>
        <p:nvSpPr>
          <p:cNvPr id="4" name="TextBox 3"/>
          <p:cNvSpPr txBox="1"/>
          <p:nvPr/>
        </p:nvSpPr>
        <p:spPr>
          <a:xfrm>
            <a:off x="901337" y="1582739"/>
            <a:ext cx="7872549" cy="5170646"/>
          </a:xfrm>
          <a:prstGeom prst="rect">
            <a:avLst/>
          </a:prstGeom>
          <a:noFill/>
        </p:spPr>
        <p:txBody>
          <a:bodyPr wrap="square" rtlCol="0">
            <a:spAutoFit/>
          </a:bodyPr>
          <a:lstStyle/>
          <a:p>
            <a:pPr algn="l"/>
            <a:r>
              <a:rPr lang="en-US" dirty="0">
                <a:latin typeface="MinionPro-Regular"/>
              </a:rPr>
              <a:t>One of the insights in the 2010 paper </a:t>
            </a:r>
            <a:r>
              <a:rPr lang="en-US" b="1" dirty="0">
                <a:latin typeface="MinionPro-Regular"/>
              </a:rPr>
              <a:t>by Glorot and Bengio </a:t>
            </a:r>
            <a:r>
              <a:rPr lang="en-US" dirty="0">
                <a:latin typeface="MinionPro-Regular"/>
              </a:rPr>
              <a:t>was that the vanishing/ exploding gradients problems were in part due to a poor choice of activation function. Until then most people had assumed that if Mother Nature had chosen to use roughly sigmoid activation functions in biological neurons, they must be an excellent choice. But it turns out that other activation functions behave much better in deep neural networks, in particular the ReLU activation function, mostly because it does not saturate for positive values (and also because it is quite fast to compute). Unfortunately, the ReLU activation function is not perfect. It suffers from a problem known as the </a:t>
            </a:r>
            <a:r>
              <a:rPr lang="en-US" b="1" i="1" dirty="0">
                <a:latin typeface="MinionPro-It"/>
              </a:rPr>
              <a:t>dying ReLUs</a:t>
            </a:r>
            <a:r>
              <a:rPr lang="en-US" dirty="0">
                <a:latin typeface="MinionPro-Regular"/>
              </a:rPr>
              <a:t>: during training, some neurons effectively die, meaning they stop outputting anything other than 0. In some cases, you may find that half of your network’s neurons are dead, especially if you used a large learning rate. During training, if a neuron’s weights get updated such that the weighted sum of the neuron’s inputs is negative, it will start outputting 0. When this happen, the neuron is unlikely to come back to life since the gradient of the ReLU function is 0 when its input is negative.</a:t>
            </a:r>
            <a:endParaRPr lang="en-US" b="1" dirty="0">
              <a:solidFill>
                <a:srgbClr val="000000"/>
              </a:solidFill>
              <a:latin typeface="MinionPro-Regular"/>
            </a:endParaRPr>
          </a:p>
          <a:p>
            <a:pPr algn="l"/>
            <a:r>
              <a:rPr lang="en-US" b="1" dirty="0">
                <a:solidFill>
                  <a:srgbClr val="000000"/>
                </a:solidFill>
                <a:latin typeface="MinionPro-Regular"/>
              </a:rPr>
              <a:t>To solve this problem, you may want to use a variant of the ReLU function, such as the leaky ReLU. This function is defined as Leaky ReLU - : </a:t>
            </a:r>
          </a:p>
          <a:p>
            <a:pPr algn="l"/>
            <a:r>
              <a:rPr lang="en-US" b="1" dirty="0">
                <a:solidFill>
                  <a:srgbClr val="000000"/>
                </a:solidFill>
                <a:latin typeface="MinionPro-Regular"/>
              </a:rPr>
              <a:t>α(z) = max(αz, z) . </a:t>
            </a:r>
          </a:p>
          <a:p>
            <a:pPr algn="l"/>
            <a:r>
              <a:rPr lang="en-US" b="1" dirty="0">
                <a:solidFill>
                  <a:srgbClr val="000000"/>
                </a:solidFill>
                <a:latin typeface="MinionPro-Regular"/>
              </a:rPr>
              <a:t>The hyper parameter α defines how much the function “leaks”: it is the slope of the function for z &lt; 0, and is typically set to 0.01. This small slope ensures that leaky ReLUs never die; they can go into a long coma, but they have a chance to eventually wake up. A recent paper5 compared several variants of the ReLU activation function and one of its conclusions was that the leaky variants always outperformed the strict ReLU activation function. In fact, setting α = 0.2 (huge leak) seemed to result in better performance than α = 0.01 (small leak). They also evaluated the randomized leaky ReLU (RReLU), where α is picked randomly in a given range during training, and it is fixed to an average value during testing. It also performed fairly well and seemed to act as a regularizer (reducing the risk of overfitting the training set).Finally, they also evaluated the parametric leaky ReLU (PReLU), where α is authorized</a:t>
            </a:r>
          </a:p>
          <a:p>
            <a:pPr algn="l"/>
            <a:r>
              <a:rPr lang="en-US" b="1" dirty="0">
                <a:solidFill>
                  <a:srgbClr val="000000"/>
                </a:solidFill>
                <a:latin typeface="MinionPro-Regular"/>
              </a:rPr>
              <a:t>to be learned during training (instead of being a hyper parameter, it becomes a parameter that can be modified by backpropagation like any other parameter). </a:t>
            </a:r>
            <a:r>
              <a:rPr lang="en-US" dirty="0">
                <a:solidFill>
                  <a:srgbClr val="000000"/>
                </a:solidFill>
                <a:latin typeface="MinionPro-Regular"/>
              </a:rPr>
              <a:t>This </a:t>
            </a:r>
            <a:r>
              <a:rPr lang="en-US" dirty="0">
                <a:latin typeface="MinionPro-Regular"/>
              </a:rPr>
              <a:t>was reported to strongly outperform ReLU on large image datasets, but on smaller datasets it runs the risk of overfitting the training set.</a:t>
            </a:r>
          </a:p>
          <a:p>
            <a:pPr algn="l"/>
            <a:endParaRPr lang="en-US" dirty="0">
              <a:latin typeface="MinionPro-Regular"/>
            </a:endParaRPr>
          </a:p>
          <a:p>
            <a:pPr algn="l"/>
            <a:r>
              <a:rPr lang="en-US" b="1" dirty="0">
                <a:solidFill>
                  <a:srgbClr val="000000"/>
                </a:solidFill>
                <a:latin typeface="MinionPro-Regular"/>
              </a:rPr>
              <a:t>Last but not least, a </a:t>
            </a:r>
            <a:r>
              <a:rPr lang="en-US" b="1" dirty="0">
                <a:solidFill>
                  <a:srgbClr val="9A0000"/>
                </a:solidFill>
                <a:latin typeface="MinionPro-Regular"/>
              </a:rPr>
              <a:t>2015 paper </a:t>
            </a:r>
            <a:r>
              <a:rPr lang="en-US" b="1" dirty="0">
                <a:solidFill>
                  <a:srgbClr val="000000"/>
                </a:solidFill>
                <a:latin typeface="MinionPro-Regular"/>
              </a:rPr>
              <a:t>by </a:t>
            </a:r>
            <a:r>
              <a:rPr lang="en-US" b="1" dirty="0" err="1">
                <a:solidFill>
                  <a:srgbClr val="000000"/>
                </a:solidFill>
                <a:latin typeface="MinionPro-Regular"/>
              </a:rPr>
              <a:t>Djork</a:t>
            </a:r>
            <a:r>
              <a:rPr lang="en-US" b="1" dirty="0">
                <a:solidFill>
                  <a:srgbClr val="000000"/>
                </a:solidFill>
                <a:latin typeface="MinionPro-Regular"/>
              </a:rPr>
              <a:t>-Arne </a:t>
            </a:r>
            <a:r>
              <a:rPr lang="en-US" b="1" dirty="0" err="1">
                <a:solidFill>
                  <a:srgbClr val="000000"/>
                </a:solidFill>
                <a:latin typeface="MinionPro-Regular"/>
              </a:rPr>
              <a:t>Clevert</a:t>
            </a:r>
            <a:r>
              <a:rPr lang="en-US" b="1" dirty="0">
                <a:solidFill>
                  <a:srgbClr val="000000"/>
                </a:solidFill>
                <a:latin typeface="MinionPro-Regular"/>
              </a:rPr>
              <a:t> et al.</a:t>
            </a:r>
            <a:r>
              <a:rPr lang="en-US" sz="600" b="1" dirty="0">
                <a:solidFill>
                  <a:srgbClr val="000000"/>
                </a:solidFill>
                <a:latin typeface="MinionPro-Regular"/>
              </a:rPr>
              <a:t>6 </a:t>
            </a:r>
            <a:r>
              <a:rPr lang="en-US" b="1" dirty="0">
                <a:solidFill>
                  <a:srgbClr val="000000"/>
                </a:solidFill>
                <a:latin typeface="MinionPro-Regular"/>
              </a:rPr>
              <a:t>proposed a new activation</a:t>
            </a:r>
          </a:p>
          <a:p>
            <a:pPr algn="l"/>
            <a:r>
              <a:rPr lang="en-US" b="1" dirty="0">
                <a:solidFill>
                  <a:srgbClr val="000000"/>
                </a:solidFill>
                <a:latin typeface="MinionPro-Regular"/>
              </a:rPr>
              <a:t>function called the </a:t>
            </a:r>
            <a:r>
              <a:rPr lang="en-US" b="1" i="1" dirty="0">
                <a:solidFill>
                  <a:srgbClr val="000000"/>
                </a:solidFill>
                <a:latin typeface="MinionPro-It"/>
              </a:rPr>
              <a:t>exponential linear unit </a:t>
            </a:r>
            <a:r>
              <a:rPr lang="en-US" b="1" dirty="0">
                <a:solidFill>
                  <a:srgbClr val="000000"/>
                </a:solidFill>
                <a:latin typeface="MinionPro-Regular"/>
              </a:rPr>
              <a:t>(ELU) that outperformed all the ReLU</a:t>
            </a:r>
          </a:p>
          <a:p>
            <a:pPr algn="l"/>
            <a:r>
              <a:rPr lang="en-US" b="1" dirty="0">
                <a:solidFill>
                  <a:srgbClr val="000000"/>
                </a:solidFill>
                <a:latin typeface="MinionPro-Regular"/>
              </a:rPr>
              <a:t>variants in their experiments: training time was reduced and the neural network performed</a:t>
            </a:r>
          </a:p>
          <a:p>
            <a:pPr algn="l"/>
            <a:r>
              <a:rPr lang="en-US" b="1" dirty="0">
                <a:solidFill>
                  <a:srgbClr val="000000"/>
                </a:solidFill>
                <a:latin typeface="MinionPro-Regular"/>
              </a:rPr>
              <a:t>better on the test set.</a:t>
            </a:r>
          </a:p>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789" y="4540702"/>
            <a:ext cx="2710611" cy="1743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9968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Non-saturating Activation Functions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Activation Function Revisited - </a:t>
            </a:r>
          </a:p>
        </p:txBody>
      </p:sp>
      <p:sp>
        <p:nvSpPr>
          <p:cNvPr id="4" name="TextBox 3"/>
          <p:cNvSpPr txBox="1"/>
          <p:nvPr/>
        </p:nvSpPr>
        <p:spPr>
          <a:xfrm>
            <a:off x="337457" y="1582738"/>
            <a:ext cx="8436429" cy="1169551"/>
          </a:xfrm>
          <a:prstGeom prst="rect">
            <a:avLst/>
          </a:prstGeom>
          <a:noFill/>
        </p:spPr>
        <p:txBody>
          <a:bodyPr wrap="square" rtlCol="0">
            <a:spAutoFit/>
          </a:bodyPr>
          <a:lstStyle/>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2" y="1668236"/>
            <a:ext cx="2343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3029" y="1651850"/>
            <a:ext cx="4234541" cy="1347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2238" y="3135092"/>
            <a:ext cx="8899525" cy="2708434"/>
          </a:xfrm>
          <a:prstGeom prst="rect">
            <a:avLst/>
          </a:prstGeom>
          <a:noFill/>
        </p:spPr>
        <p:txBody>
          <a:bodyPr wrap="square" rtlCol="0">
            <a:spAutoFit/>
          </a:bodyPr>
          <a:lstStyle/>
          <a:p>
            <a:pPr algn="l"/>
            <a:r>
              <a:rPr lang="en-US" dirty="0"/>
              <a:t>It looks a lot like the ReLU function, with a few major differences:</a:t>
            </a:r>
          </a:p>
          <a:p>
            <a:pPr marL="171450" indent="-171450" algn="l">
              <a:buFont typeface="Wingdings" panose="05000000000000000000" pitchFamily="2" charset="2"/>
              <a:buChar char="q"/>
            </a:pPr>
            <a:r>
              <a:rPr lang="en-US" dirty="0">
                <a:latin typeface="MinionPro-Regular"/>
              </a:rPr>
              <a:t>First it takes on negative values when </a:t>
            </a:r>
            <a:r>
              <a:rPr lang="en-US" i="1" dirty="0">
                <a:latin typeface="MinionPro-It"/>
              </a:rPr>
              <a:t>z </a:t>
            </a:r>
            <a:r>
              <a:rPr lang="en-US" dirty="0">
                <a:latin typeface="MinionPro-Regular"/>
              </a:rPr>
              <a:t>&lt; 0, which allows the unit to have an average output closer to 0. This helps alleviate the vanishing gradients problem, as discussed earlier. The hyper parameter </a:t>
            </a:r>
            <a:r>
              <a:rPr lang="en-US" i="1" dirty="0">
                <a:latin typeface="MinionPro-It"/>
              </a:rPr>
              <a:t>α </a:t>
            </a:r>
            <a:r>
              <a:rPr lang="en-US" dirty="0">
                <a:latin typeface="MinionPro-Regular"/>
              </a:rPr>
              <a:t>defines the value that the ELU function approaches when </a:t>
            </a:r>
            <a:r>
              <a:rPr lang="en-US" i="1" dirty="0">
                <a:latin typeface="MinionPro-It"/>
              </a:rPr>
              <a:t>z </a:t>
            </a:r>
            <a:r>
              <a:rPr lang="en-US" dirty="0">
                <a:latin typeface="MinionPro-Regular"/>
              </a:rPr>
              <a:t>is a large negative number. It is usually set to 1, but you can tweak it like any other hyper parameter if you want.</a:t>
            </a:r>
          </a:p>
          <a:p>
            <a:pPr marL="171450" indent="-171450" algn="l">
              <a:buFont typeface="Wingdings" panose="05000000000000000000" pitchFamily="2" charset="2"/>
              <a:buChar char="q"/>
            </a:pPr>
            <a:r>
              <a:rPr lang="en-US" dirty="0">
                <a:latin typeface="MinionPro-Regular"/>
              </a:rPr>
              <a:t>Second , </a:t>
            </a:r>
            <a:r>
              <a:rPr lang="en-US" dirty="0"/>
              <a:t>it has a nonzero gradient for </a:t>
            </a:r>
            <a:r>
              <a:rPr lang="en-US" i="1" dirty="0"/>
              <a:t>z </a:t>
            </a:r>
            <a:r>
              <a:rPr lang="en-US" dirty="0"/>
              <a:t>&lt; 0, which avoids the dying units issue.</a:t>
            </a:r>
          </a:p>
          <a:p>
            <a:pPr marL="171450" indent="-171450" algn="l">
              <a:buFont typeface="Wingdings" panose="05000000000000000000" pitchFamily="2" charset="2"/>
              <a:buChar char="q"/>
            </a:pPr>
            <a:r>
              <a:rPr lang="en-US" dirty="0"/>
              <a:t>Third, </a:t>
            </a:r>
            <a:r>
              <a:rPr lang="en-US" dirty="0">
                <a:latin typeface="MinionPro-Regular"/>
              </a:rPr>
              <a:t>the function is smooth everywhere, including around </a:t>
            </a:r>
            <a:r>
              <a:rPr lang="en-US" i="1" dirty="0">
                <a:latin typeface="MinionPro-It"/>
              </a:rPr>
              <a:t>z </a:t>
            </a:r>
            <a:r>
              <a:rPr lang="en-US" dirty="0">
                <a:latin typeface="MinionPro-Regular"/>
              </a:rPr>
              <a:t>= 0, which helps speed up Gradient Descent, since it does not bounce as much left and right of </a:t>
            </a:r>
            <a:r>
              <a:rPr lang="en-US" i="1" dirty="0">
                <a:latin typeface="MinionPro-It"/>
              </a:rPr>
              <a:t>z </a:t>
            </a:r>
            <a:r>
              <a:rPr lang="en-US" dirty="0">
                <a:latin typeface="MinionPro-Regular"/>
              </a:rPr>
              <a:t>=0.</a:t>
            </a:r>
          </a:p>
          <a:p>
            <a:pPr marL="171450" indent="-171450" algn="l">
              <a:buFont typeface="Wingdings" panose="05000000000000000000" pitchFamily="2" charset="2"/>
              <a:buChar char="q"/>
            </a:pPr>
            <a:endParaRPr lang="en-US" dirty="0">
              <a:latin typeface="MinionPro-Regular"/>
            </a:endParaRPr>
          </a:p>
          <a:p>
            <a:pPr algn="l"/>
            <a:r>
              <a:rPr lang="en-US" b="1" i="1" dirty="0">
                <a:latin typeface="MinionPro-Regular"/>
              </a:rPr>
              <a:t>The main drawback of the ELU activation function is that it is slower to compute than the ReLU and its variants (due to the use of the exponential function), but during training this is compensated by the faster convergence rate. However, at test time an ELU network will be slower than a ReLU network.</a:t>
            </a:r>
          </a:p>
          <a:p>
            <a:pPr algn="l"/>
            <a:endParaRPr lang="en-US" b="1" i="1" dirty="0">
              <a:latin typeface="MinionPro-Regular"/>
            </a:endParaRPr>
          </a:p>
          <a:p>
            <a:pPr algn="l"/>
            <a:r>
              <a:rPr lang="en-US" b="1" dirty="0">
                <a:solidFill>
                  <a:schemeClr val="accent1">
                    <a:lumMod val="75000"/>
                  </a:schemeClr>
                </a:solidFill>
                <a:latin typeface="MinionPro-Regular"/>
              </a:rPr>
              <a:t>So which activation function should you use for the hidden layers of your deep neural networks? Although your mileage will vary, in general ELU &gt; leaky ReLU (and its variants) &gt; ReLU &gt; tanh &gt; logistic. If you care a lot about runtime performance, then you may prefer leaky ReLUs over ELUs. If you don’t want to tweak yet another hyper parameter, you may just use the default </a:t>
            </a:r>
            <a:r>
              <a:rPr lang="en-US" b="1" dirty="0">
                <a:solidFill>
                  <a:schemeClr val="accent1">
                    <a:lumMod val="75000"/>
                  </a:schemeClr>
                </a:solidFill>
                <a:latin typeface="MinionPro-It"/>
              </a:rPr>
              <a:t>α </a:t>
            </a:r>
            <a:r>
              <a:rPr lang="en-US" b="1" dirty="0">
                <a:solidFill>
                  <a:schemeClr val="accent1">
                    <a:lumMod val="75000"/>
                  </a:schemeClr>
                </a:solidFill>
                <a:latin typeface="MinionPro-Regular"/>
              </a:rPr>
              <a:t>values suggested earlier (0.01 for the leaky ReLU, and 1 for ELU). If you have spare time and computing power, you can use cross-validation to evaluate other activation functions, in particular RReLU if your network is overfitting, or PReLU if you have a huge training set.</a:t>
            </a:r>
            <a:endParaRPr lang="en-US" b="1" dirty="0">
              <a:solidFill>
                <a:schemeClr val="accent1">
                  <a:lumMod val="75000"/>
                </a:schemeClr>
              </a:solidFill>
            </a:endParaRPr>
          </a:p>
        </p:txBody>
      </p:sp>
    </p:spTree>
    <p:extLst>
      <p:ext uri="{BB962C8B-B14F-4D97-AF65-F5344CB8AC3E}">
        <p14:creationId xmlns:p14="http://schemas.microsoft.com/office/powerpoint/2010/main" val="105598972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Batch Normalization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Overview</a:t>
            </a:r>
          </a:p>
        </p:txBody>
      </p:sp>
      <p:sp>
        <p:nvSpPr>
          <p:cNvPr id="4" name="TextBox 3"/>
          <p:cNvSpPr txBox="1"/>
          <p:nvPr/>
        </p:nvSpPr>
        <p:spPr>
          <a:xfrm>
            <a:off x="337457" y="1582738"/>
            <a:ext cx="8436429" cy="1169551"/>
          </a:xfrm>
          <a:prstGeom prst="rect">
            <a:avLst/>
          </a:prstGeom>
          <a:noFill/>
        </p:spPr>
        <p:txBody>
          <a:bodyPr wrap="square" rtlCol="0">
            <a:spAutoFit/>
          </a:bodyPr>
          <a:lstStyle/>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sp>
        <p:nvSpPr>
          <p:cNvPr id="5" name="TextBox 4"/>
          <p:cNvSpPr txBox="1"/>
          <p:nvPr/>
        </p:nvSpPr>
        <p:spPr>
          <a:xfrm>
            <a:off x="244475" y="1604516"/>
            <a:ext cx="8899525" cy="1785104"/>
          </a:xfrm>
          <a:prstGeom prst="rect">
            <a:avLst/>
          </a:prstGeom>
          <a:noFill/>
        </p:spPr>
        <p:txBody>
          <a:bodyPr wrap="square" rtlCol="0">
            <a:spAutoFit/>
          </a:bodyPr>
          <a:lstStyle/>
          <a:p>
            <a:pPr algn="l"/>
            <a:r>
              <a:rPr lang="en-US" dirty="0">
                <a:solidFill>
                  <a:srgbClr val="000000"/>
                </a:solidFill>
                <a:latin typeface="MinionPro-Regular"/>
              </a:rPr>
              <a:t>Although using He initialization along with ELU (or any variant of ReLU) can significantly reduce the vanishing/exploding gradients problems at the beginning of training, it doesn’t guarantee that they won’t come back during training. In a </a:t>
            </a:r>
            <a:r>
              <a:rPr lang="en-US" dirty="0">
                <a:solidFill>
                  <a:srgbClr val="9A0000"/>
                </a:solidFill>
                <a:latin typeface="MinionPro-Regular"/>
              </a:rPr>
              <a:t>2015 paper</a:t>
            </a:r>
            <a:r>
              <a:rPr lang="en-US" dirty="0">
                <a:solidFill>
                  <a:srgbClr val="000000"/>
                </a:solidFill>
                <a:latin typeface="MinionPro-Regular"/>
              </a:rPr>
              <a:t>,</a:t>
            </a:r>
            <a:r>
              <a:rPr lang="en-US" sz="600" dirty="0">
                <a:solidFill>
                  <a:srgbClr val="000000"/>
                </a:solidFill>
                <a:latin typeface="MinionPro-Regular"/>
              </a:rPr>
              <a:t>7 </a:t>
            </a:r>
            <a:r>
              <a:rPr lang="en-US" b="1" dirty="0">
                <a:solidFill>
                  <a:srgbClr val="000000"/>
                </a:solidFill>
                <a:latin typeface="MinionPro-Regular"/>
              </a:rPr>
              <a:t>Sergey Ioffe and Christian Szegedy </a:t>
            </a:r>
            <a:r>
              <a:rPr lang="en-US" dirty="0">
                <a:solidFill>
                  <a:srgbClr val="000000"/>
                </a:solidFill>
                <a:latin typeface="MinionPro-Regular"/>
              </a:rPr>
              <a:t>proposed a technique called </a:t>
            </a:r>
            <a:r>
              <a:rPr lang="en-US" i="1" dirty="0">
                <a:solidFill>
                  <a:srgbClr val="000000"/>
                </a:solidFill>
                <a:latin typeface="MinionPro-It"/>
              </a:rPr>
              <a:t>Batch Normalization </a:t>
            </a:r>
            <a:r>
              <a:rPr lang="en-US" dirty="0">
                <a:solidFill>
                  <a:srgbClr val="000000"/>
                </a:solidFill>
                <a:latin typeface="MinionPro-Regular"/>
              </a:rPr>
              <a:t>(BN) to address the vanishing/exploding gradients problems, and more generally the problem that the distribution of each layer’s inputs changes during training, as the parameters of the previous layers change (which they call the </a:t>
            </a:r>
            <a:r>
              <a:rPr lang="en-US" i="1" dirty="0">
                <a:solidFill>
                  <a:srgbClr val="000000"/>
                </a:solidFill>
                <a:latin typeface="MinionPro-It"/>
              </a:rPr>
              <a:t>Internal Covariate Shift </a:t>
            </a:r>
            <a:r>
              <a:rPr lang="en-US" dirty="0">
                <a:solidFill>
                  <a:srgbClr val="000000"/>
                </a:solidFill>
                <a:latin typeface="MinionPro-Regular"/>
              </a:rPr>
              <a:t>problem).</a:t>
            </a:r>
          </a:p>
          <a:p>
            <a:pPr algn="l"/>
            <a:r>
              <a:rPr lang="en-US" dirty="0">
                <a:solidFill>
                  <a:srgbClr val="000000"/>
                </a:solidFill>
                <a:latin typeface="MinionPro-Regular"/>
              </a:rPr>
              <a:t>The technique consists of adding an operation in the model just before the activation function of each layer, simply zero-centering and normalizing the inputs, then scaling and shifting the result using two new parameters per layer (one for scaling, the other for shifting). In other words, this operation lets the model learn the optimal scale and mean of the inputs for each layer. In order to zero-center and normalize the inputs, the algorithm needs to estimate the</a:t>
            </a:r>
          </a:p>
          <a:p>
            <a:pPr algn="l"/>
            <a:r>
              <a:rPr lang="en-US" dirty="0">
                <a:solidFill>
                  <a:srgbClr val="000000"/>
                </a:solidFill>
                <a:latin typeface="MinionPro-Regular"/>
              </a:rPr>
              <a:t>inputs’ mean and standard deviation. It does so by evaluating the mean and standard deviation of the inputs over the current mini-batch (hence the name “Batch Normalization”).</a:t>
            </a:r>
          </a:p>
          <a:p>
            <a:pPr algn="l"/>
            <a:endParaRPr lang="en-US" b="1" dirty="0">
              <a:solidFill>
                <a:srgbClr val="000000"/>
              </a:solidFill>
              <a:latin typeface="MinionPro-Regular"/>
            </a:endParaRPr>
          </a:p>
          <a:p>
            <a:pPr algn="l"/>
            <a:endParaRPr lang="en-US" b="1" dirty="0">
              <a:solidFill>
                <a:schemeClr val="accent1">
                  <a:lumMod val="75000"/>
                </a:schemeClr>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51" y="3120512"/>
            <a:ext cx="4509186" cy="2673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214" y="3120512"/>
            <a:ext cx="510540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90062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 few more concepts and useful tricks…..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Overview</a:t>
            </a:r>
          </a:p>
        </p:txBody>
      </p:sp>
      <p:sp>
        <p:nvSpPr>
          <p:cNvPr id="4" name="TextBox 3"/>
          <p:cNvSpPr txBox="1"/>
          <p:nvPr/>
        </p:nvSpPr>
        <p:spPr>
          <a:xfrm>
            <a:off x="337457" y="1582738"/>
            <a:ext cx="8436429" cy="1169551"/>
          </a:xfrm>
          <a:prstGeom prst="rect">
            <a:avLst/>
          </a:prstGeom>
          <a:noFill/>
        </p:spPr>
        <p:txBody>
          <a:bodyPr wrap="square" rtlCol="0">
            <a:spAutoFit/>
          </a:bodyPr>
          <a:lstStyle/>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sp>
        <p:nvSpPr>
          <p:cNvPr id="5" name="TextBox 4"/>
          <p:cNvSpPr txBox="1"/>
          <p:nvPr/>
        </p:nvSpPr>
        <p:spPr>
          <a:xfrm>
            <a:off x="211817" y="1604516"/>
            <a:ext cx="8899525" cy="4555093"/>
          </a:xfrm>
          <a:prstGeom prst="rect">
            <a:avLst/>
          </a:prstGeom>
          <a:noFill/>
        </p:spPr>
        <p:txBody>
          <a:bodyPr wrap="square" rtlCol="0">
            <a:spAutoFit/>
          </a:bodyPr>
          <a:lstStyle/>
          <a:p>
            <a:pPr algn="l"/>
            <a:r>
              <a:rPr lang="en-US" b="1" u="sng" dirty="0">
                <a:solidFill>
                  <a:srgbClr val="000000"/>
                </a:solidFill>
                <a:latin typeface="MinionPro-Regular"/>
              </a:rPr>
              <a:t>Gradient Clipping -</a:t>
            </a:r>
          </a:p>
          <a:p>
            <a:pPr algn="l"/>
            <a:r>
              <a:rPr lang="en-US" dirty="0">
                <a:solidFill>
                  <a:srgbClr val="000000"/>
                </a:solidFill>
                <a:latin typeface="MinionPro-Regular"/>
              </a:rPr>
              <a:t>A popular technique to lessen the exploding gradients problem is to simply clip the gradients during backpropagation so that they never exceed some threshold (this is mostly useful for recurrent neural networks)This is called </a:t>
            </a:r>
            <a:r>
              <a:rPr lang="en-US" i="1" dirty="0">
                <a:solidFill>
                  <a:srgbClr val="9A0000"/>
                </a:solidFill>
                <a:latin typeface="MinionPro-It"/>
              </a:rPr>
              <a:t>Gradient Clipping</a:t>
            </a:r>
            <a:r>
              <a:rPr lang="en-US" dirty="0">
                <a:solidFill>
                  <a:srgbClr val="000000"/>
                </a:solidFill>
                <a:latin typeface="MinionPro-Regular"/>
              </a:rPr>
              <a:t>.</a:t>
            </a:r>
            <a:r>
              <a:rPr lang="en-US" sz="600" dirty="0">
                <a:solidFill>
                  <a:srgbClr val="000000"/>
                </a:solidFill>
                <a:latin typeface="MinionPro-Regular"/>
              </a:rPr>
              <a:t>8 </a:t>
            </a:r>
            <a:r>
              <a:rPr lang="en-US" dirty="0">
                <a:solidFill>
                  <a:srgbClr val="000000"/>
                </a:solidFill>
                <a:latin typeface="MinionPro-Regular"/>
              </a:rPr>
              <a:t>In general people now prefer Batch Normalization, but it’s still useful to know about Gradient Clipping and how to implement it.</a:t>
            </a:r>
          </a:p>
          <a:p>
            <a:pPr algn="l"/>
            <a:endParaRPr lang="en-US" b="1" dirty="0">
              <a:solidFill>
                <a:srgbClr val="000000"/>
              </a:solidFill>
              <a:latin typeface="MinionPro-Regular"/>
            </a:endParaRPr>
          </a:p>
          <a:p>
            <a:pPr algn="l"/>
            <a:r>
              <a:rPr lang="en-US" b="1" u="sng" dirty="0"/>
              <a:t>Reusing Pre-trained Layers – </a:t>
            </a:r>
          </a:p>
          <a:p>
            <a:pPr algn="l"/>
            <a:r>
              <a:rPr lang="en-US" dirty="0">
                <a:latin typeface="MinionPro-Regular"/>
              </a:rPr>
              <a:t>It is generally not a good idea to train a very large DNN from scratch: instead, you should always try to find an existing neural network that accomplishes a similar task to the one you are trying to tackle, then just reuse the lower layers of this network: this is called </a:t>
            </a:r>
            <a:r>
              <a:rPr lang="en-US" i="1" dirty="0">
                <a:latin typeface="MinionPro-It"/>
              </a:rPr>
              <a:t>transfer learning</a:t>
            </a:r>
            <a:r>
              <a:rPr lang="en-US" dirty="0">
                <a:latin typeface="MinionPro-Regular"/>
              </a:rPr>
              <a:t>. It will not only speed up training considerably, but will also require much less training data.</a:t>
            </a:r>
            <a:r>
              <a:rPr lang="en-US" dirty="0">
                <a:solidFill>
                  <a:srgbClr val="000000"/>
                </a:solidFill>
                <a:latin typeface="MinionPro-Regular"/>
              </a:rPr>
              <a:t> For example, suppose that you have access to a DNN that was trained to classify pictures into 100 different categories, including animals, plants, vehicles, and everyday objects. You now want to train a DNN to classify specific types of vehicles. These tasks are very similar, so you should try to reuse parts of the first network (see </a:t>
            </a:r>
            <a:r>
              <a:rPr lang="en-US" dirty="0">
                <a:solidFill>
                  <a:srgbClr val="9A0000"/>
                </a:solidFill>
                <a:latin typeface="MinionPro-Regular"/>
              </a:rPr>
              <a:t>Figure below):</a:t>
            </a: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endParaRPr lang="en-US" dirty="0">
              <a:solidFill>
                <a:srgbClr val="9A0000"/>
              </a:solidFill>
              <a:latin typeface="MinionPro-Regular"/>
            </a:endParaRPr>
          </a:p>
          <a:p>
            <a:pPr algn="l"/>
            <a:r>
              <a:rPr lang="en-US" dirty="0">
                <a:latin typeface="MinionPro-Regular"/>
              </a:rPr>
              <a:t>If the input pictures of your new task don’t have the same size as the ones used in the original task, you will have to add a preprocessing step to resize them to the size expected by the original model. More generally, transfer learning will work only well if the inputs have similar low-level features.</a:t>
            </a:r>
            <a:endParaRPr lang="en-US" dirty="0">
              <a:solidFill>
                <a:srgbClr val="9A0000"/>
              </a:solidFill>
              <a:latin typeface="MinionPro-Regular"/>
            </a:endParaRPr>
          </a:p>
          <a:p>
            <a:pPr algn="l"/>
            <a:endParaRPr lang="en-US" b="1" u="sng" dirty="0">
              <a:solidFill>
                <a:srgbClr val="000000"/>
              </a:solidFill>
              <a:latin typeface="MinionPro-Regular"/>
            </a:endParaRPr>
          </a:p>
          <a:p>
            <a:pPr algn="l"/>
            <a:endParaRPr lang="en-US" b="1" dirty="0">
              <a:solidFill>
                <a:schemeClr val="accent1">
                  <a:lumMod val="75000"/>
                </a:schemeClr>
              </a:solidFill>
            </a:endParaRPr>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457" y="3316396"/>
            <a:ext cx="4702629" cy="207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96241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Optimization through Learning Rate Adjustments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Learning Rate Scheduling</a:t>
            </a:r>
          </a:p>
        </p:txBody>
      </p:sp>
      <p:sp>
        <p:nvSpPr>
          <p:cNvPr id="4" name="TextBox 3"/>
          <p:cNvSpPr txBox="1"/>
          <p:nvPr/>
        </p:nvSpPr>
        <p:spPr>
          <a:xfrm>
            <a:off x="337457" y="1582738"/>
            <a:ext cx="8436429" cy="1169551"/>
          </a:xfrm>
          <a:prstGeom prst="rect">
            <a:avLst/>
          </a:prstGeom>
          <a:noFill/>
        </p:spPr>
        <p:txBody>
          <a:bodyPr wrap="square" rtlCol="0">
            <a:spAutoFit/>
          </a:bodyPr>
          <a:lstStyle/>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sp>
        <p:nvSpPr>
          <p:cNvPr id="5" name="TextBox 4"/>
          <p:cNvSpPr txBox="1"/>
          <p:nvPr/>
        </p:nvSpPr>
        <p:spPr>
          <a:xfrm>
            <a:off x="370114" y="1571859"/>
            <a:ext cx="8403772" cy="4862870"/>
          </a:xfrm>
          <a:prstGeom prst="rect">
            <a:avLst/>
          </a:prstGeom>
          <a:noFill/>
        </p:spPr>
        <p:txBody>
          <a:bodyPr wrap="square" rtlCol="0">
            <a:spAutoFit/>
          </a:bodyPr>
          <a:lstStyle/>
          <a:p>
            <a:pPr algn="l"/>
            <a:r>
              <a:rPr lang="en-US" dirty="0">
                <a:solidFill>
                  <a:srgbClr val="000000"/>
                </a:solidFill>
                <a:latin typeface="MinionPro-Regular"/>
              </a:rPr>
              <a:t>Finding a good learning rate can be tricky. If you set it way too high, training may actually diverge. If you set it too low, training will eventually converge to the optimum, but it will take a very long time. If you set it slightly too high, it will make progress very quickly at first, but it will end up dancing</a:t>
            </a:r>
          </a:p>
          <a:p>
            <a:pPr algn="l"/>
            <a:r>
              <a:rPr lang="en-US" dirty="0">
                <a:solidFill>
                  <a:srgbClr val="000000"/>
                </a:solidFill>
                <a:latin typeface="MinionPro-Regular"/>
              </a:rPr>
              <a:t>around the optimum, never settling down (unless you use an adaptive learning rate optimization algorithm such as </a:t>
            </a:r>
            <a:r>
              <a:rPr lang="en-US" b="1" dirty="0">
                <a:solidFill>
                  <a:srgbClr val="000000"/>
                </a:solidFill>
                <a:latin typeface="MinionPro-Regular"/>
              </a:rPr>
              <a:t>AdaGrad, RMSProp, or Adam</a:t>
            </a:r>
            <a:r>
              <a:rPr lang="en-US" dirty="0">
                <a:solidFill>
                  <a:srgbClr val="000000"/>
                </a:solidFill>
                <a:latin typeface="MinionPro-Regular"/>
              </a:rPr>
              <a:t>, but even then it may take time to settle). If you have a limited computing budget, you may have to inter</a:t>
            </a:r>
            <a:r>
              <a:rPr lang="en-US" dirty="0"/>
              <a:t>rupt training before it has converged properly, yielding a suboptimal solution.</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You may be able to find a fairly good learning rate by training your network several times during just a few epochs using various learning rates and comparing the learning curves. The ideal learning rate will learn quickly and converge to good solution. However, you can do better than a constant learning rate: if you start with a high  learning rate and then reduce it once it stops making fast progress, you can reach a good solution faster than with the optimal constant learning rate. There are many different strategies to reduce the learning rate during training. These strategies are called</a:t>
            </a:r>
          </a:p>
          <a:p>
            <a:pPr algn="l"/>
            <a:r>
              <a:rPr lang="en-US" dirty="0"/>
              <a:t>learning schedules, the most common of which are:</a:t>
            </a:r>
          </a:p>
          <a:p>
            <a:pPr marL="171450" indent="-171450" algn="l">
              <a:buFont typeface="Arial" panose="020B0604020202020204" pitchFamily="34" charset="0"/>
              <a:buChar char="•"/>
            </a:pPr>
            <a:r>
              <a:rPr lang="en-US" b="1" i="1" dirty="0"/>
              <a:t>Predetermined piecewise constant learning rate </a:t>
            </a:r>
            <a:r>
              <a:rPr lang="en-US" i="1" dirty="0"/>
              <a:t>- </a:t>
            </a:r>
            <a:r>
              <a:rPr lang="en-US" dirty="0">
                <a:latin typeface="MinionPro-Regular"/>
              </a:rPr>
              <a:t>For example, set the learning rate to </a:t>
            </a:r>
            <a:r>
              <a:rPr lang="en-US" i="1" dirty="0">
                <a:latin typeface="MinionPro-It"/>
              </a:rPr>
              <a:t>η</a:t>
            </a:r>
            <a:r>
              <a:rPr lang="en-US" sz="600" dirty="0">
                <a:latin typeface="MinionPro-Regular"/>
              </a:rPr>
              <a:t>0 </a:t>
            </a:r>
            <a:r>
              <a:rPr lang="en-US" dirty="0">
                <a:latin typeface="MinionPro-Regular"/>
              </a:rPr>
              <a:t>= 0.1 at first, then to </a:t>
            </a:r>
            <a:r>
              <a:rPr lang="en-US" i="1" dirty="0">
                <a:latin typeface="MinionPro-It"/>
              </a:rPr>
              <a:t>η</a:t>
            </a:r>
            <a:r>
              <a:rPr lang="en-US" sz="600" dirty="0">
                <a:latin typeface="MinionPro-Regular"/>
              </a:rPr>
              <a:t>1 </a:t>
            </a:r>
            <a:r>
              <a:rPr lang="en-US" dirty="0">
                <a:latin typeface="MinionPro-Regular"/>
              </a:rPr>
              <a:t>= 0.001 after 50 epochs. Although this solution can work very well, it often requires fiddling around to figure out the right learning rates and when to use them.</a:t>
            </a:r>
          </a:p>
          <a:p>
            <a:pPr marL="171450" indent="-171450" algn="l">
              <a:buFont typeface="Arial" panose="020B0604020202020204" pitchFamily="34" charset="0"/>
              <a:buChar char="•"/>
            </a:pPr>
            <a:r>
              <a:rPr lang="en-US" b="1" i="1" dirty="0"/>
              <a:t>Performance scheduling -  </a:t>
            </a:r>
            <a:r>
              <a:rPr lang="en-US" dirty="0">
                <a:latin typeface="MinionPro-Regular"/>
              </a:rPr>
              <a:t>Measure the validation error every </a:t>
            </a:r>
            <a:r>
              <a:rPr lang="en-US" i="1" dirty="0">
                <a:latin typeface="MinionPro-It"/>
              </a:rPr>
              <a:t>N </a:t>
            </a:r>
            <a:r>
              <a:rPr lang="en-US" dirty="0">
                <a:latin typeface="MinionPro-Regular"/>
              </a:rPr>
              <a:t>steps (just like for early stopping) and reduce the learning rate by a factor of </a:t>
            </a:r>
            <a:r>
              <a:rPr lang="en-US" i="1" dirty="0">
                <a:latin typeface="MinionPro-It"/>
              </a:rPr>
              <a:t>λ </a:t>
            </a:r>
            <a:r>
              <a:rPr lang="en-US" dirty="0">
                <a:latin typeface="MinionPro-Regular"/>
              </a:rPr>
              <a:t>when the error stops dropping.</a:t>
            </a:r>
          </a:p>
          <a:p>
            <a:pPr marL="171450" indent="-171450" algn="l">
              <a:buFont typeface="Arial" panose="020B0604020202020204" pitchFamily="34" charset="0"/>
              <a:buChar char="•"/>
            </a:pPr>
            <a:r>
              <a:rPr lang="en-US" b="1" i="1" dirty="0"/>
              <a:t>Exponential scheduling - </a:t>
            </a:r>
            <a:r>
              <a:rPr lang="en-US" dirty="0">
                <a:latin typeface="MinionPro-Regular"/>
              </a:rPr>
              <a:t>Set the learning rate to a function of the iteration number </a:t>
            </a:r>
            <a:r>
              <a:rPr lang="en-US" i="1" dirty="0">
                <a:latin typeface="MinionPro-It"/>
              </a:rPr>
              <a:t>t</a:t>
            </a:r>
            <a:r>
              <a:rPr lang="en-US" dirty="0">
                <a:latin typeface="MinionPro-Regular"/>
              </a:rPr>
              <a:t>: </a:t>
            </a:r>
            <a:r>
              <a:rPr lang="en-US" i="1" dirty="0">
                <a:latin typeface="MinionPro-It"/>
              </a:rPr>
              <a:t>η</a:t>
            </a:r>
            <a:r>
              <a:rPr lang="en-US" dirty="0">
                <a:latin typeface="MinionPro-Regular"/>
              </a:rPr>
              <a:t>(</a:t>
            </a:r>
            <a:r>
              <a:rPr lang="en-US" i="1" dirty="0">
                <a:latin typeface="MinionPro-It"/>
              </a:rPr>
              <a:t>t</a:t>
            </a:r>
            <a:r>
              <a:rPr lang="en-US" dirty="0">
                <a:latin typeface="MinionPro-Regular"/>
              </a:rPr>
              <a:t>) = </a:t>
            </a:r>
            <a:r>
              <a:rPr lang="en-US" i="1" dirty="0">
                <a:latin typeface="MinionPro-It"/>
              </a:rPr>
              <a:t>η</a:t>
            </a:r>
            <a:r>
              <a:rPr lang="en-US" sz="600" dirty="0">
                <a:latin typeface="MinionPro-Regular"/>
              </a:rPr>
              <a:t>0 </a:t>
            </a:r>
            <a:r>
              <a:rPr lang="en-US" dirty="0">
                <a:latin typeface="MinionPro-Regular"/>
              </a:rPr>
              <a:t>10</a:t>
            </a:r>
            <a:r>
              <a:rPr lang="en-US" sz="600" i="1" dirty="0">
                <a:latin typeface="MinionPro-It"/>
              </a:rPr>
              <a:t>–t/r</a:t>
            </a:r>
            <a:r>
              <a:rPr lang="en-US" dirty="0">
                <a:latin typeface="MinionPro-Regular"/>
              </a:rPr>
              <a:t>. This works great, but it requires tuning </a:t>
            </a:r>
            <a:r>
              <a:rPr lang="en-US" i="1" dirty="0">
                <a:latin typeface="MinionPro-It"/>
              </a:rPr>
              <a:t>η</a:t>
            </a:r>
            <a:r>
              <a:rPr lang="en-US" sz="600" dirty="0">
                <a:latin typeface="MinionPro-Regular"/>
              </a:rPr>
              <a:t>0 </a:t>
            </a:r>
            <a:r>
              <a:rPr lang="en-US" dirty="0">
                <a:latin typeface="MinionPro-Regular"/>
              </a:rPr>
              <a:t>and </a:t>
            </a:r>
            <a:r>
              <a:rPr lang="en-US" i="1" dirty="0">
                <a:latin typeface="MinionPro-It"/>
              </a:rPr>
              <a:t>r</a:t>
            </a:r>
            <a:r>
              <a:rPr lang="en-US" dirty="0">
                <a:latin typeface="MinionPro-Regular"/>
              </a:rPr>
              <a:t>. The learning rate will drop by a factor of 10 every </a:t>
            </a:r>
            <a:r>
              <a:rPr lang="en-US" i="1" dirty="0">
                <a:latin typeface="MinionPro-It"/>
              </a:rPr>
              <a:t>r </a:t>
            </a:r>
            <a:r>
              <a:rPr lang="en-US" dirty="0">
                <a:latin typeface="MinionPro-Regular"/>
              </a:rPr>
              <a:t>steps.</a:t>
            </a:r>
          </a:p>
          <a:p>
            <a:pPr marL="171450" indent="-171450" algn="l">
              <a:buFont typeface="Arial" panose="020B0604020202020204" pitchFamily="34" charset="0"/>
              <a:buChar char="•"/>
            </a:pPr>
            <a:r>
              <a:rPr lang="en-US" b="1" i="1" dirty="0"/>
              <a:t>Power scheduling - </a:t>
            </a:r>
            <a:r>
              <a:rPr lang="en-US" dirty="0">
                <a:latin typeface="MinionPro-Regular"/>
              </a:rPr>
              <a:t>Set the learning rate to </a:t>
            </a:r>
            <a:r>
              <a:rPr lang="en-US" i="1" dirty="0">
                <a:latin typeface="MinionPro-It"/>
              </a:rPr>
              <a:t>η</a:t>
            </a:r>
            <a:r>
              <a:rPr lang="en-US" dirty="0">
                <a:latin typeface="MinionPro-Regular"/>
              </a:rPr>
              <a:t>(</a:t>
            </a:r>
            <a:r>
              <a:rPr lang="en-US" i="1" dirty="0">
                <a:latin typeface="MinionPro-It"/>
              </a:rPr>
              <a:t>t</a:t>
            </a:r>
            <a:r>
              <a:rPr lang="en-US" dirty="0">
                <a:latin typeface="MinionPro-Regular"/>
              </a:rPr>
              <a:t>) = </a:t>
            </a:r>
            <a:r>
              <a:rPr lang="en-US" i="1" dirty="0">
                <a:latin typeface="MinionPro-It"/>
              </a:rPr>
              <a:t>η</a:t>
            </a:r>
            <a:r>
              <a:rPr lang="en-US" sz="600" dirty="0">
                <a:latin typeface="MinionPro-Regular"/>
              </a:rPr>
              <a:t>0 </a:t>
            </a:r>
            <a:r>
              <a:rPr lang="en-US" dirty="0">
                <a:latin typeface="MinionPro-Regular"/>
              </a:rPr>
              <a:t>(1 + </a:t>
            </a:r>
            <a:r>
              <a:rPr lang="en-US" i="1" dirty="0">
                <a:latin typeface="MinionPro-It"/>
              </a:rPr>
              <a:t>t</a:t>
            </a:r>
            <a:r>
              <a:rPr lang="en-US" dirty="0">
                <a:latin typeface="MinionPro-Regular"/>
              </a:rPr>
              <a:t>/</a:t>
            </a:r>
            <a:r>
              <a:rPr lang="en-US" i="1" dirty="0">
                <a:latin typeface="MinionPro-It"/>
              </a:rPr>
              <a:t>r</a:t>
            </a:r>
            <a:r>
              <a:rPr lang="en-US" dirty="0">
                <a:latin typeface="MinionPro-Regular"/>
              </a:rPr>
              <a:t>)</a:t>
            </a:r>
            <a:r>
              <a:rPr lang="en-US" sz="600" i="1" dirty="0">
                <a:latin typeface="MinionPro-It"/>
              </a:rPr>
              <a:t>–c</a:t>
            </a:r>
            <a:r>
              <a:rPr lang="en-US" dirty="0">
                <a:latin typeface="MinionPro-Regular"/>
              </a:rPr>
              <a:t>. The hyper parameter </a:t>
            </a:r>
            <a:r>
              <a:rPr lang="en-US" i="1" dirty="0">
                <a:latin typeface="MinionPro-It"/>
              </a:rPr>
              <a:t>c </a:t>
            </a:r>
            <a:r>
              <a:rPr lang="en-US" dirty="0">
                <a:latin typeface="MinionPro-Regular"/>
              </a:rPr>
              <a:t>is typically set to 1. This is similar to exponential scheduling, but the learning rate drops much more slowly.</a:t>
            </a:r>
            <a:endParaRPr lang="en-US" b="1" dirty="0">
              <a:solidFill>
                <a:srgbClr val="000000"/>
              </a:solidFill>
              <a:latin typeface="MinionPro-Regular"/>
            </a:endParaRPr>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255604"/>
            <a:ext cx="4016829"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473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Avoiding Overfitting Through Regularization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Regularization </a:t>
            </a:r>
          </a:p>
        </p:txBody>
      </p:sp>
      <p:sp>
        <p:nvSpPr>
          <p:cNvPr id="4" name="TextBox 3"/>
          <p:cNvSpPr txBox="1"/>
          <p:nvPr/>
        </p:nvSpPr>
        <p:spPr>
          <a:xfrm>
            <a:off x="337457" y="1582738"/>
            <a:ext cx="8436429" cy="1169551"/>
          </a:xfrm>
          <a:prstGeom prst="rect">
            <a:avLst/>
          </a:prstGeom>
          <a:noFill/>
        </p:spPr>
        <p:txBody>
          <a:bodyPr wrap="square" rtlCol="0">
            <a:spAutoFit/>
          </a:bodyPr>
          <a:lstStyle/>
          <a:p>
            <a:pPr algn="l"/>
            <a:endParaRPr lang="en-US"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solidFill>
                <a:srgbClr val="000000"/>
              </a:solidFill>
              <a:latin typeface="MinionPro-Regular"/>
            </a:endParaRPr>
          </a:p>
          <a:p>
            <a:pPr algn="l"/>
            <a:endParaRPr lang="en-US" b="1" dirty="0"/>
          </a:p>
        </p:txBody>
      </p:sp>
      <p:sp>
        <p:nvSpPr>
          <p:cNvPr id="5" name="TextBox 4"/>
          <p:cNvSpPr txBox="1"/>
          <p:nvPr/>
        </p:nvSpPr>
        <p:spPr>
          <a:xfrm>
            <a:off x="211817" y="1571858"/>
            <a:ext cx="8562069" cy="4555093"/>
          </a:xfrm>
          <a:prstGeom prst="rect">
            <a:avLst/>
          </a:prstGeom>
          <a:noFill/>
        </p:spPr>
        <p:txBody>
          <a:bodyPr wrap="square" rtlCol="0">
            <a:spAutoFit/>
          </a:bodyPr>
          <a:lstStyle/>
          <a:p>
            <a:pPr algn="l"/>
            <a:r>
              <a:rPr lang="en-US" dirty="0"/>
              <a:t>  </a:t>
            </a:r>
            <a:endParaRPr lang="en-US" b="1" i="1" dirty="0">
              <a:solidFill>
                <a:schemeClr val="accent1">
                  <a:lumMod val="75000"/>
                </a:schemeClr>
              </a:solidFill>
            </a:endParaRPr>
          </a:p>
          <a:p>
            <a:r>
              <a:rPr lang="en-US" b="1" i="1" dirty="0">
                <a:solidFill>
                  <a:schemeClr val="accent1">
                    <a:lumMod val="75000"/>
                  </a:schemeClr>
                </a:solidFill>
              </a:rPr>
              <a:t>With four parameters I can fit an elephant and with five I can make him wiggle his</a:t>
            </a:r>
          </a:p>
          <a:p>
            <a:r>
              <a:rPr lang="en-US" b="1" i="1" dirty="0">
                <a:solidFill>
                  <a:schemeClr val="accent1">
                    <a:lumMod val="75000"/>
                  </a:schemeClr>
                </a:solidFill>
              </a:rPr>
              <a:t>trunk.</a:t>
            </a:r>
          </a:p>
          <a:p>
            <a:r>
              <a:rPr lang="en-US" b="1" i="1" dirty="0">
                <a:solidFill>
                  <a:schemeClr val="accent1">
                    <a:lumMod val="75000"/>
                  </a:schemeClr>
                </a:solidFill>
              </a:rPr>
              <a:t>—John von Neumann, cited by Enrico Fermi in Nature 427</a:t>
            </a:r>
          </a:p>
          <a:p>
            <a:pPr algn="l"/>
            <a:r>
              <a:rPr lang="en-US" dirty="0">
                <a:latin typeface="MinionPro-Regular"/>
              </a:rPr>
              <a:t>Deep neural networks typically have tens of thousands of parameters, sometimes even millions. With so many parameters, the network has an incredible amount of freedom and can fit a huge variety of complex datasets. But this great flexibility also means that it is prone to overfitting the training set. With millions of parameters you can fit the whole zoo. In this section we will present some of the most popular regularization techniques for neural networks: </a:t>
            </a:r>
            <a:r>
              <a:rPr lang="en-US" b="1" dirty="0">
                <a:latin typeface="MinionPro-Regular"/>
              </a:rPr>
              <a:t>early stopping, ℓ</a:t>
            </a:r>
            <a:r>
              <a:rPr lang="en-US" sz="600" b="1" dirty="0">
                <a:latin typeface="MinionPro-Regular"/>
              </a:rPr>
              <a:t>1 </a:t>
            </a:r>
            <a:r>
              <a:rPr lang="en-US" b="1" dirty="0">
                <a:latin typeface="MinionPro-Regular"/>
              </a:rPr>
              <a:t>and ℓ</a:t>
            </a:r>
            <a:r>
              <a:rPr lang="en-US" sz="600" b="1" dirty="0">
                <a:latin typeface="MinionPro-Regular"/>
              </a:rPr>
              <a:t>2 </a:t>
            </a:r>
            <a:r>
              <a:rPr lang="en-US" b="1" dirty="0">
                <a:latin typeface="MinionPro-Regular"/>
              </a:rPr>
              <a:t>regularization, dropout, max-norm regularization, and data augmentation</a:t>
            </a:r>
            <a:r>
              <a:rPr lang="en-US" dirty="0">
                <a:latin typeface="MinionPro-Regular"/>
              </a:rPr>
              <a:t>.</a:t>
            </a:r>
          </a:p>
          <a:p>
            <a:pPr algn="l"/>
            <a:endParaRPr lang="en-US" b="1" u="sng" dirty="0">
              <a:latin typeface="MinionPro-Regular"/>
            </a:endParaRPr>
          </a:p>
          <a:p>
            <a:pPr algn="l"/>
            <a:r>
              <a:rPr lang="en-US" b="1" u="sng" dirty="0"/>
              <a:t>Early Stopping - </a:t>
            </a:r>
            <a:r>
              <a:rPr lang="en-US" dirty="0">
                <a:solidFill>
                  <a:srgbClr val="000000"/>
                </a:solidFill>
                <a:latin typeface="MinionPro-Regular"/>
              </a:rPr>
              <a:t>To avoid overfitting the training set, a great solution is early stopping : just interrupt training when its performance on the validation set starts dropping. One way to implement this with Tensorflow is to evaluate the model on a validation set at regular intervals (e.g., every 50 steps), and save a “winner” snapshot if it outperforms previous “winner” snapshots. Count the number of steps since the last “winner” snapshot was saved, and interrupt training when this number reaches some limit (e.g., 2,000 steps). Then restore the last “winner” snapshot. Although early stopping works very well in practice, you can usually get much higher performance out of your network by combining it with other regularization techniques.</a:t>
            </a:r>
          </a:p>
          <a:p>
            <a:pPr algn="l"/>
            <a:endParaRPr lang="en-US" b="1" u="sng" dirty="0">
              <a:solidFill>
                <a:srgbClr val="000000"/>
              </a:solidFill>
              <a:latin typeface="MinionPro-Regular"/>
            </a:endParaRPr>
          </a:p>
          <a:p>
            <a:pPr algn="l"/>
            <a:r>
              <a:rPr lang="en-US" b="1" u="sng" dirty="0"/>
              <a:t>ℓ1 and ℓ2 Regularization -  </a:t>
            </a:r>
            <a:r>
              <a:rPr lang="en-US" dirty="0">
                <a:solidFill>
                  <a:srgbClr val="000000"/>
                </a:solidFill>
                <a:latin typeface="MinionPro-Regular"/>
              </a:rPr>
              <a:t>Just like you did </a:t>
            </a:r>
            <a:r>
              <a:rPr lang="en-US" dirty="0">
                <a:solidFill>
                  <a:srgbClr val="9A0000"/>
                </a:solidFill>
                <a:latin typeface="MinionPro-Regular"/>
              </a:rPr>
              <a:t> </a:t>
            </a:r>
            <a:r>
              <a:rPr lang="en-US" dirty="0">
                <a:solidFill>
                  <a:srgbClr val="000000"/>
                </a:solidFill>
                <a:latin typeface="MinionPro-Regular"/>
              </a:rPr>
              <a:t>for simple linear models, you can use ℓ</a:t>
            </a:r>
            <a:r>
              <a:rPr lang="en-US" sz="600" dirty="0">
                <a:solidFill>
                  <a:srgbClr val="000000"/>
                </a:solidFill>
                <a:latin typeface="MinionPro-Regular"/>
              </a:rPr>
              <a:t>1 </a:t>
            </a:r>
            <a:r>
              <a:rPr lang="en-US" dirty="0">
                <a:solidFill>
                  <a:srgbClr val="000000"/>
                </a:solidFill>
                <a:latin typeface="MinionPro-Regular"/>
              </a:rPr>
              <a:t>and ℓ</a:t>
            </a:r>
            <a:r>
              <a:rPr lang="en-US" sz="600" dirty="0">
                <a:solidFill>
                  <a:srgbClr val="000000"/>
                </a:solidFill>
                <a:latin typeface="MinionPro-Regular"/>
              </a:rPr>
              <a:t>2 </a:t>
            </a:r>
            <a:r>
              <a:rPr lang="en-US" dirty="0">
                <a:solidFill>
                  <a:srgbClr val="000000"/>
                </a:solidFill>
                <a:latin typeface="MinionPro-Regular"/>
              </a:rPr>
              <a:t>regularization to constrain a neural network’s connection weights (but typically not its biases)</a:t>
            </a:r>
            <a:endParaRPr lang="en-US" b="1" u="sng" dirty="0"/>
          </a:p>
          <a:p>
            <a:pPr algn="l"/>
            <a:endParaRPr lang="en-US" dirty="0"/>
          </a:p>
          <a:p>
            <a:pPr algn="l"/>
            <a:r>
              <a:rPr lang="en-US" b="1" u="sng" dirty="0"/>
              <a:t>Drop-out –</a:t>
            </a:r>
            <a:r>
              <a:rPr lang="en-US" dirty="0"/>
              <a:t> We have already introduced the concept in a previous slide.</a:t>
            </a:r>
          </a:p>
          <a:p>
            <a:pPr algn="l"/>
            <a:endParaRPr lang="en-US" dirty="0"/>
          </a:p>
          <a:p>
            <a:pPr algn="l"/>
            <a:r>
              <a:rPr lang="en-US" b="1" u="sng" dirty="0"/>
              <a:t>Max-Norm Regularization - </a:t>
            </a:r>
            <a:r>
              <a:rPr lang="en-US" dirty="0">
                <a:latin typeface="MinionPro-Regular"/>
              </a:rPr>
              <a:t>Another regularization technique that is quite popular for neural networks is called </a:t>
            </a:r>
            <a:r>
              <a:rPr lang="en-US" i="1" dirty="0">
                <a:latin typeface="MinionPro-It"/>
              </a:rPr>
              <a:t>max-norm regularization</a:t>
            </a:r>
            <a:r>
              <a:rPr lang="en-US" dirty="0">
                <a:latin typeface="MinionPro-Regular"/>
              </a:rPr>
              <a:t>: for each neuron, it constrains the weights </a:t>
            </a:r>
            <a:r>
              <a:rPr lang="en-US" b="1" dirty="0">
                <a:latin typeface="MinionPro-Bold"/>
              </a:rPr>
              <a:t>w </a:t>
            </a:r>
            <a:r>
              <a:rPr lang="en-US" dirty="0">
                <a:latin typeface="MinionPro-Regular"/>
              </a:rPr>
              <a:t>of the incoming connections such that </a:t>
            </a:r>
            <a:r>
              <a:rPr lang="en-US" dirty="0">
                <a:latin typeface="Symbola"/>
              </a:rPr>
              <a:t>∥ </a:t>
            </a:r>
            <a:r>
              <a:rPr lang="en-US" b="1" dirty="0">
                <a:latin typeface="MinionPro-Bold"/>
              </a:rPr>
              <a:t>w </a:t>
            </a:r>
            <a:r>
              <a:rPr lang="en-US" dirty="0">
                <a:latin typeface="Symbola"/>
              </a:rPr>
              <a:t>∥</a:t>
            </a:r>
            <a:r>
              <a:rPr lang="en-US" sz="600" dirty="0">
                <a:latin typeface="MinionPro-Regular"/>
              </a:rPr>
              <a:t>2 </a:t>
            </a:r>
            <a:r>
              <a:rPr lang="en-US" dirty="0">
                <a:latin typeface="MinionPro-Regular"/>
              </a:rPr>
              <a:t>≤ </a:t>
            </a:r>
            <a:r>
              <a:rPr lang="en-US" i="1" dirty="0">
                <a:latin typeface="MinionPro-It"/>
              </a:rPr>
              <a:t>r</a:t>
            </a:r>
            <a:r>
              <a:rPr lang="en-US" dirty="0">
                <a:latin typeface="MinionPro-Regular"/>
              </a:rPr>
              <a:t>, where </a:t>
            </a:r>
            <a:r>
              <a:rPr lang="en-US" i="1" dirty="0">
                <a:latin typeface="MinionPro-It"/>
              </a:rPr>
              <a:t>r </a:t>
            </a:r>
            <a:r>
              <a:rPr lang="en-US" dirty="0">
                <a:latin typeface="MinionPro-Regular"/>
              </a:rPr>
              <a:t>is the max-norm hyper parameter and </a:t>
            </a:r>
            <a:r>
              <a:rPr lang="en-US" dirty="0">
                <a:latin typeface="Symbola"/>
              </a:rPr>
              <a:t>∥ </a:t>
            </a:r>
            <a:r>
              <a:rPr lang="en-US" dirty="0">
                <a:latin typeface="MinionPro-Regular"/>
              </a:rPr>
              <a:t>・ </a:t>
            </a:r>
            <a:r>
              <a:rPr lang="en-US" dirty="0">
                <a:latin typeface="Symbola"/>
              </a:rPr>
              <a:t>∥</a:t>
            </a:r>
            <a:r>
              <a:rPr lang="en-US" sz="600" dirty="0">
                <a:latin typeface="MinionPro-Regular"/>
              </a:rPr>
              <a:t>2 </a:t>
            </a:r>
            <a:r>
              <a:rPr lang="en-US" dirty="0">
                <a:latin typeface="MinionPro-Regular"/>
              </a:rPr>
              <a:t>is the ℓ</a:t>
            </a:r>
            <a:r>
              <a:rPr lang="en-US" sz="600" dirty="0">
                <a:latin typeface="MinionPro-Regular"/>
              </a:rPr>
              <a:t>2 </a:t>
            </a:r>
            <a:r>
              <a:rPr lang="en-US" dirty="0">
                <a:latin typeface="MinionPro-Regular"/>
              </a:rPr>
              <a:t>norm.</a:t>
            </a:r>
          </a:p>
          <a:p>
            <a:pPr algn="l"/>
            <a:endParaRPr lang="en-US" b="1" u="sng" dirty="0"/>
          </a:p>
          <a:p>
            <a:pPr algn="l"/>
            <a:endParaRPr lang="en-US" dirty="0"/>
          </a:p>
          <a:p>
            <a:pPr algn="l"/>
            <a:endParaRPr lang="en-US" dirty="0"/>
          </a:p>
          <a:p>
            <a:pPr algn="l"/>
            <a:endParaRPr lang="en-US" dirty="0"/>
          </a:p>
          <a:p>
            <a:pPr algn="l"/>
            <a:endParaRPr lang="en-US" b="1" dirty="0">
              <a:solidFill>
                <a:srgbClr val="000000"/>
              </a:solidFill>
              <a:latin typeface="MinionPro-Regular"/>
            </a:endParaRPr>
          </a:p>
          <a:p>
            <a:pPr algn="l"/>
            <a:endParaRPr lang="en-US" b="1" dirty="0">
              <a:solidFill>
                <a:srgbClr val="000000"/>
              </a:solidFill>
              <a:latin typeface="MinionPro-Regular"/>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3" y="5203371"/>
            <a:ext cx="7108371"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358713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Some Practical guidelines …. </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What to do…… </a:t>
            </a:r>
          </a:p>
        </p:txBody>
      </p:sp>
      <p:sp>
        <p:nvSpPr>
          <p:cNvPr id="5" name="TextBox 4"/>
          <p:cNvSpPr txBox="1"/>
          <p:nvPr/>
        </p:nvSpPr>
        <p:spPr>
          <a:xfrm>
            <a:off x="211817" y="1571858"/>
            <a:ext cx="8562069" cy="1015663"/>
          </a:xfrm>
          <a:prstGeom prst="rect">
            <a:avLst/>
          </a:prstGeom>
          <a:noFill/>
        </p:spPr>
        <p:txBody>
          <a:bodyPr wrap="square" rtlCol="0">
            <a:spAutoFit/>
          </a:bodyPr>
          <a:lstStyle/>
          <a:p>
            <a:pPr algn="l"/>
            <a:r>
              <a:rPr lang="en-US" dirty="0"/>
              <a:t>  </a:t>
            </a:r>
            <a:endParaRPr lang="en-US" b="1" u="sng" dirty="0"/>
          </a:p>
          <a:p>
            <a:pPr algn="l"/>
            <a:endParaRPr lang="en-US" dirty="0"/>
          </a:p>
          <a:p>
            <a:pPr algn="l"/>
            <a:endParaRPr lang="en-US" dirty="0"/>
          </a:p>
          <a:p>
            <a:pPr algn="l"/>
            <a:endParaRPr lang="en-US" dirty="0"/>
          </a:p>
          <a:p>
            <a:pPr algn="l"/>
            <a:endParaRPr lang="en-US" b="1" dirty="0">
              <a:solidFill>
                <a:srgbClr val="000000"/>
              </a:solidFill>
              <a:latin typeface="MinionPro-Regular"/>
            </a:endParaRPr>
          </a:p>
          <a:p>
            <a:pPr algn="l"/>
            <a:endParaRPr lang="en-US" b="1" dirty="0">
              <a:solidFill>
                <a:srgbClr val="000000"/>
              </a:solidFill>
              <a:latin typeface="MinionPro-Regular"/>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86" y="1644773"/>
            <a:ext cx="7500257" cy="4636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6745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a:buClrTx/>
            </a:pPr>
            <a:r>
              <a:rPr lang="en-US" altLang="en-US" sz="800" dirty="0">
                <a:solidFill>
                  <a:srgbClr val="808080"/>
                </a:solidFill>
                <a:ea typeface="ＭＳ Ｐゴシック" pitchFamily="34" charset="-128"/>
              </a:rPr>
              <a:t>Fidelity Internal</a:t>
            </a:r>
          </a:p>
        </p:txBody>
      </p:sp>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 broad list of hyper – parameters for DNN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Hyper-parameters</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744" y="1676401"/>
            <a:ext cx="7173686" cy="4550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70237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Various Types of Neural Network Architecture –</a:t>
            </a:r>
          </a:p>
        </p:txBody>
      </p:sp>
      <p:pic>
        <p:nvPicPr>
          <p:cNvPr id="15362" name="Picture 2" descr="C:\Users\a589565\Desktop\VArious_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56" y="1186543"/>
            <a:ext cx="6770915"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687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Artificial Neural Network - ANN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Overview  - ANN</a:t>
            </a:r>
          </a:p>
        </p:txBody>
      </p:sp>
      <p:sp>
        <p:nvSpPr>
          <p:cNvPr id="5" name="TextBox 4"/>
          <p:cNvSpPr txBox="1"/>
          <p:nvPr/>
        </p:nvSpPr>
        <p:spPr>
          <a:xfrm>
            <a:off x="228600" y="1560017"/>
            <a:ext cx="8793163" cy="2708434"/>
          </a:xfrm>
          <a:prstGeom prst="rect">
            <a:avLst/>
          </a:prstGeom>
          <a:noFill/>
        </p:spPr>
        <p:txBody>
          <a:bodyPr wrap="square" rtlCol="0">
            <a:spAutoFit/>
          </a:bodyPr>
          <a:lstStyle/>
          <a:p>
            <a:pPr algn="l"/>
            <a:r>
              <a:rPr lang="en-US" b="1" dirty="0">
                <a:latin typeface="PalatinoLinotype-Bold"/>
              </a:rPr>
              <a:t>Artificial neural networks </a:t>
            </a:r>
            <a:r>
              <a:rPr lang="en-US" dirty="0">
                <a:latin typeface="PalatinoLinotype-Roman"/>
              </a:rPr>
              <a:t>(</a:t>
            </a:r>
            <a:r>
              <a:rPr lang="en-US" b="1" dirty="0">
                <a:latin typeface="PalatinoLinotype-Bold"/>
              </a:rPr>
              <a:t>ANN</a:t>
            </a:r>
            <a:r>
              <a:rPr lang="en-US" dirty="0">
                <a:latin typeface="PalatinoLinotype-Roman"/>
              </a:rPr>
              <a:t>s) model the relationship between a set of input signals and output signals using a model derived from a replica of the biological brain, which responds to stimuli from its sensory inputs. The human brain consists of about 90 billion neurons, with around 1 trillion connections between them; ANN methods try to model problems using interconnected artificial neurons (or nodes) to solve machine learning problems.</a:t>
            </a:r>
          </a:p>
          <a:p>
            <a:pPr algn="l"/>
            <a:endParaRPr lang="en-US" dirty="0"/>
          </a:p>
          <a:p>
            <a:pPr algn="l"/>
            <a:r>
              <a:rPr lang="en-US" dirty="0">
                <a:latin typeface="PalatinoLinotype-Roman"/>
              </a:rPr>
              <a:t>As we know, ANNs have taken inspiration from the biological neuron. We will spend some time understanding how biological neurons work. Incoming signals are received by the cell's dendrites through a biochemical process that allows the impulses to be weighted according to their relative importance. As the cell body begins to accumulate the incoming signals, a threshold is reached, at which the cell fires and the output signal is then</a:t>
            </a:r>
          </a:p>
          <a:p>
            <a:pPr algn="l"/>
            <a:r>
              <a:rPr lang="en-US" dirty="0">
                <a:latin typeface="PalatinoLinotype-Roman"/>
              </a:rPr>
              <a:t>transmitted via an electrochemical process down the axon. At the axon terminal, an electric signal is again processed as a chemical signal to be passed to its neighboring neurons, which will be dendrites to some other neuron.</a:t>
            </a:r>
          </a:p>
          <a:p>
            <a:pPr algn="l"/>
            <a:endParaRPr lang="en-US" dirty="0">
              <a:latin typeface="PalatinoLinotype-Roman"/>
            </a:endParaRPr>
          </a:p>
          <a:p>
            <a:pPr algn="l"/>
            <a:r>
              <a:rPr lang="en-US" dirty="0">
                <a:latin typeface="PalatinoLinotype-Roman"/>
              </a:rPr>
              <a:t>A similar working principle is loosely used in building an artificial neural network, in which each neuron has a set of inputs, each of which is given a specific weight. The neuron computes a function on these weighted inputs. A linear neuron takes a linear combination of weighted input and applies an activation function (sigmoid, tanh, relu, and so on) on the aggregated sum. The details are shown in the following diagram.</a:t>
            </a:r>
          </a:p>
          <a:p>
            <a:pPr algn="l"/>
            <a:endParaRPr lang="en-US" dirty="0">
              <a:latin typeface="PalatinoLinotype-Roman"/>
            </a:endParaRPr>
          </a:p>
          <a:p>
            <a:pPr algn="l"/>
            <a:r>
              <a:rPr lang="en-US" dirty="0">
                <a:latin typeface="PalatinoLinotype-Roman"/>
              </a:rPr>
              <a:t>A similar working principle is loosely used in building an artificial neural network, in which each neuron has a set of inputs, each of which is given a specific weight. The neuron computes a function on these weighted inputs. A linear neuron takes a linear combination of weighted input and applies an activation function (sigmoid, tanh, relu, and so on) on the aggregated sum. The details are shown in the following diagram.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3" y="4268451"/>
            <a:ext cx="7859485" cy="1958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142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Artificial Neural Network - ANN</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Overview  - ANN</a:t>
            </a:r>
          </a:p>
        </p:txBody>
      </p:sp>
      <p:sp>
        <p:nvSpPr>
          <p:cNvPr id="5" name="TextBox 4"/>
          <p:cNvSpPr txBox="1"/>
          <p:nvPr/>
        </p:nvSpPr>
        <p:spPr>
          <a:xfrm>
            <a:off x="228600" y="1560017"/>
            <a:ext cx="8793163" cy="4708981"/>
          </a:xfrm>
          <a:prstGeom prst="rect">
            <a:avLst/>
          </a:prstGeom>
          <a:noFill/>
        </p:spPr>
        <p:txBody>
          <a:bodyPr wrap="square" rtlCol="0">
            <a:spAutoFit/>
          </a:bodyPr>
          <a:lstStyle/>
          <a:p>
            <a:pPr algn="l"/>
            <a:r>
              <a:rPr lang="en-US" dirty="0">
                <a:latin typeface="PalatinoLinotype-Roman"/>
              </a:rPr>
              <a:t>A typical artificial neuron with n input dendrites can be represented by the following formula. The </a:t>
            </a:r>
            <a:r>
              <a:rPr lang="en-US" i="1" dirty="0">
                <a:latin typeface="PalatinoLinotype-Italic"/>
              </a:rPr>
              <a:t>w </a:t>
            </a:r>
            <a:r>
              <a:rPr lang="en-US" dirty="0">
                <a:latin typeface="PalatinoLinotype-Roman"/>
              </a:rPr>
              <a:t>weights allow each of the </a:t>
            </a:r>
            <a:r>
              <a:rPr lang="en-US" i="1" dirty="0">
                <a:latin typeface="PalatinoLinotype-Italic"/>
              </a:rPr>
              <a:t>n </a:t>
            </a:r>
            <a:r>
              <a:rPr lang="en-US" dirty="0">
                <a:latin typeface="PalatinoLinotype-Roman"/>
              </a:rPr>
              <a:t>inputs of </a:t>
            </a:r>
            <a:r>
              <a:rPr lang="en-US" i="1" dirty="0">
                <a:latin typeface="PalatinoLinotype-Italic"/>
              </a:rPr>
              <a:t>x </a:t>
            </a:r>
            <a:r>
              <a:rPr lang="en-US" dirty="0">
                <a:latin typeface="PalatinoLinotype-Roman"/>
              </a:rPr>
              <a:t>to contribute a greater or lesser amount to the sum of input signals. The accumulated value is passed to the activation function, </a:t>
            </a:r>
            <a:r>
              <a:rPr lang="en-US" b="1" i="1" dirty="0">
                <a:latin typeface="PalatinoLinotype-Italic"/>
              </a:rPr>
              <a:t>f(x)</a:t>
            </a:r>
            <a:r>
              <a:rPr lang="en-US" dirty="0">
                <a:latin typeface="PalatinoLinotype-Roman"/>
              </a:rPr>
              <a:t>, and the resulting signal, </a:t>
            </a:r>
            <a:r>
              <a:rPr lang="en-US" i="1" dirty="0">
                <a:latin typeface="PalatinoLinotype-Italic"/>
              </a:rPr>
              <a:t>y(x)</a:t>
            </a:r>
            <a:r>
              <a:rPr lang="en-US" dirty="0">
                <a:latin typeface="PalatinoLinotype-Roman"/>
              </a:rPr>
              <a:t>, is the output axon:</a:t>
            </a: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p>
          <a:p>
            <a:pPr algn="l"/>
            <a:endParaRPr lang="en-US" dirty="0"/>
          </a:p>
          <a:p>
            <a:pPr algn="l"/>
            <a:endParaRPr lang="en-US" dirty="0"/>
          </a:p>
          <a:p>
            <a:pPr algn="l"/>
            <a:r>
              <a:rPr lang="en-US" dirty="0"/>
              <a:t>The parameters required for choosing for building neural networks are the following:</a:t>
            </a:r>
          </a:p>
          <a:p>
            <a:pPr algn="l"/>
            <a:endParaRPr lang="en-US" dirty="0">
              <a:latin typeface="PalatinoLinotype-Roman"/>
            </a:endParaRPr>
          </a:p>
          <a:p>
            <a:pPr marL="171450" indent="-171450" algn="l">
              <a:buFont typeface="Wingdings" panose="05000000000000000000" pitchFamily="2" charset="2"/>
              <a:buChar char="q"/>
            </a:pPr>
            <a:r>
              <a:rPr lang="en-US" b="1" dirty="0">
                <a:latin typeface="PalatinoLinotype-Bold"/>
              </a:rPr>
              <a:t>Activation function: </a:t>
            </a:r>
            <a:r>
              <a:rPr lang="en-US" dirty="0">
                <a:latin typeface="PalatinoLinotype-Roman"/>
              </a:rPr>
              <a:t>Choosing an activation function plays a major role in aggregating signals into the output signal to be propagated to the other neurons of the network.</a:t>
            </a:r>
          </a:p>
          <a:p>
            <a:pPr marL="171450" indent="-171450" algn="l">
              <a:buFont typeface="Wingdings" panose="05000000000000000000" pitchFamily="2" charset="2"/>
              <a:buChar char="q"/>
            </a:pPr>
            <a:r>
              <a:rPr lang="en-US" b="1" dirty="0">
                <a:latin typeface="PalatinoLinotype-Bold"/>
              </a:rPr>
              <a:t>Network architecture or topology: </a:t>
            </a:r>
            <a:r>
              <a:rPr lang="en-US" dirty="0">
                <a:latin typeface="PalatinoLinotype-Roman"/>
              </a:rPr>
              <a:t>This represents the number of layers required and the number of neurons in each layer. More layers and neurons will create a highly non-linear decision boundary, whereas if we reduce the architecture, the model will be less flexible and more robust.</a:t>
            </a:r>
          </a:p>
          <a:p>
            <a:pPr marL="171450" indent="-171450" algn="l">
              <a:buFont typeface="Wingdings" panose="05000000000000000000" pitchFamily="2" charset="2"/>
              <a:buChar char="q"/>
            </a:pPr>
            <a:r>
              <a:rPr lang="en-US" b="1" dirty="0">
                <a:latin typeface="PalatinoLinotype-Roman"/>
              </a:rPr>
              <a:t>Training optimization algorithm: </a:t>
            </a:r>
            <a:r>
              <a:rPr lang="en-US" dirty="0">
                <a:latin typeface="PalatinoLinotype-Roman"/>
              </a:rPr>
              <a:t>The selection of an optimization algorithm plays a critical role as well, in order to converge quickly and accurately to the best optimal solutions.</a:t>
            </a:r>
          </a:p>
          <a:p>
            <a:pPr marL="171450" indent="-171450" algn="l">
              <a:buFont typeface="Wingdings" panose="05000000000000000000" pitchFamily="2" charset="2"/>
              <a:buChar char="q"/>
            </a:pPr>
            <a:r>
              <a:rPr lang="en-US" b="1" dirty="0">
                <a:latin typeface="PalatinoLinotype-Bold"/>
              </a:rPr>
              <a:t>Applications of Neural Networks: </a:t>
            </a:r>
            <a:r>
              <a:rPr lang="en-US" dirty="0">
                <a:latin typeface="PalatinoLinotype-Roman"/>
              </a:rPr>
              <a:t>In recent years, neural networks (a branch of deep learning) has gained huge attention in terms of its application in artificial intelligence, in terms of speech, text, vision, and many other areas. We will introduce deep learning in later sections of this chapter. Some of the famous applications are the following:</a:t>
            </a:r>
          </a:p>
          <a:p>
            <a:pPr algn="l"/>
            <a:endParaRPr lang="en-US" dirty="0">
              <a:latin typeface="PalatinoLinotype-Roman"/>
            </a:endParaRPr>
          </a:p>
          <a:p>
            <a:pPr marL="628650" lvl="1" indent="-171450" algn="l">
              <a:buFont typeface="Wingdings" panose="05000000000000000000" pitchFamily="2" charset="2"/>
              <a:buChar char="§"/>
            </a:pPr>
            <a:r>
              <a:rPr lang="en-US" b="1" dirty="0">
                <a:latin typeface="PalatinoLinotype-Bold"/>
              </a:rPr>
              <a:t>Applications of Neural Networks: </a:t>
            </a:r>
            <a:r>
              <a:rPr lang="en-US" dirty="0">
                <a:latin typeface="PalatinoLinotype-Roman"/>
              </a:rPr>
              <a:t>In recent years, neural networks (a branch of deep learning) has gained huge attention in terms of its application in artificial intelligence, in terms of speech, text, vision, and many other areas. We will introduce deep learning in later sections of this chapter. Some of the famous applications are the following:</a:t>
            </a:r>
          </a:p>
          <a:p>
            <a:pPr marL="628650" lvl="1" indent="-171450" algn="l">
              <a:buFont typeface="Wingdings" panose="05000000000000000000" pitchFamily="2" charset="2"/>
              <a:buChar char="§"/>
            </a:pPr>
            <a:r>
              <a:rPr lang="en-US" b="1" dirty="0"/>
              <a:t>Text processing (NLP): </a:t>
            </a:r>
            <a:r>
              <a:rPr lang="en-US" dirty="0"/>
              <a:t>Deep-learning-based chatbot and so on.</a:t>
            </a:r>
          </a:p>
          <a:p>
            <a:pPr marL="628650" lvl="1" indent="-171450" algn="l">
              <a:buFont typeface="Wingdings" panose="05000000000000000000" pitchFamily="2" charset="2"/>
              <a:buChar char="§"/>
            </a:pPr>
            <a:r>
              <a:rPr lang="en-US" b="1" dirty="0"/>
              <a:t>Speech: </a:t>
            </a:r>
            <a:r>
              <a:rPr lang="en-US" dirty="0"/>
              <a:t>Recognize speech</a:t>
            </a:r>
          </a:p>
          <a:p>
            <a:pPr marL="628650" lvl="1" indent="-171450" algn="l">
              <a:buFont typeface="Wingdings" panose="05000000000000000000" pitchFamily="2" charset="2"/>
              <a:buChar char="§"/>
            </a:pPr>
            <a:r>
              <a:rPr lang="en-US" b="1" dirty="0">
                <a:latin typeface="PalatinoLinotype-Roman"/>
              </a:rPr>
              <a:t>Structured data processing: </a:t>
            </a:r>
            <a:r>
              <a:rPr lang="en-US" dirty="0">
                <a:latin typeface="PalatinoLinotype-Roman"/>
              </a:rPr>
              <a:t>Building highly powerful models to obtain a non-linear decision boundary.</a:t>
            </a:r>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770" y="1978434"/>
            <a:ext cx="2492829" cy="7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8163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Artificial Neural Network - ANN</a:t>
            </a:r>
          </a:p>
        </p:txBody>
      </p:sp>
      <p:sp>
        <p:nvSpPr>
          <p:cNvPr id="2" name="Rounded Rectangle 1"/>
          <p:cNvSpPr/>
          <p:nvPr/>
        </p:nvSpPr>
        <p:spPr bwMode="auto">
          <a:xfrm>
            <a:off x="122238" y="1323975"/>
            <a:ext cx="8899525" cy="5049838"/>
          </a:xfrm>
          <a:prstGeom prst="roundRect">
            <a:avLst/>
          </a:prstGeom>
          <a:no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How Does ANN predict and Learn</a:t>
            </a:r>
          </a:p>
        </p:txBody>
      </p:sp>
      <p:sp>
        <p:nvSpPr>
          <p:cNvPr id="5" name="TextBox 4"/>
          <p:cNvSpPr txBox="1"/>
          <p:nvPr/>
        </p:nvSpPr>
        <p:spPr>
          <a:xfrm>
            <a:off x="384359" y="1560017"/>
            <a:ext cx="8637404" cy="2092881"/>
          </a:xfrm>
          <a:prstGeom prst="rect">
            <a:avLst/>
          </a:prstGeom>
          <a:noFill/>
        </p:spPr>
        <p:txBody>
          <a:bodyPr wrap="square" rtlCol="0">
            <a:spAutoFit/>
          </a:bodyPr>
          <a:lstStyle/>
          <a:p>
            <a:pPr algn="l"/>
            <a:r>
              <a:rPr lang="en-US" dirty="0"/>
              <a:t>The architecture depicted in the following figure  below is called the multi-layer perceptrons (MLP). As its name implies, in MLP, we simply stacked multiple perceptrons into several layers. The one depicted above is a network with 3 layers: an input layer, a hidden layer, and an output layer. However, in the deep learning or neural net community, people don’t call this network as three layers neural network. Usually, we just count the number of hidden layers or number of hidden layer along with the output layer, hence two-layers neural network. The hidden layers simply mean neither an input nor an output layer. Now, as you might guess, the term deep learning solely implies, we have “more” hidden layers :).</a:t>
            </a:r>
            <a:endParaRPr lang="en-US" dirty="0">
              <a:latin typeface="PalatinoLinotype-Roman"/>
            </a:endParaRPr>
          </a:p>
          <a:p>
            <a:pPr algn="l"/>
            <a:endParaRPr lang="en-US" dirty="0">
              <a:latin typeface="PalatinoLinotype-Roman"/>
            </a:endParaRPr>
          </a:p>
          <a:p>
            <a:pPr algn="l"/>
            <a:endParaRPr lang="en-US" dirty="0">
              <a:latin typeface="PalatinoLinotype-Roman"/>
            </a:endParaRPr>
          </a:p>
          <a:p>
            <a:pPr algn="l"/>
            <a:endParaRPr lang="en-US" dirty="0"/>
          </a:p>
          <a:p>
            <a:pPr algn="l"/>
            <a:endParaRPr lang="en-US" dirty="0"/>
          </a:p>
          <a:p>
            <a:pPr algn="l"/>
            <a:endParaRPr lang="en-US" dirty="0"/>
          </a:p>
          <a:p>
            <a:pPr algn="l"/>
            <a:endParaRPr lang="en-US" dirty="0">
              <a:latin typeface="PalatinoLinotype-Roman"/>
            </a:endParaRPr>
          </a:p>
          <a:p>
            <a:pPr algn="l"/>
            <a:endParaRPr lang="en-US" dirty="0">
              <a:latin typeface="PalatinoLinotype-Roman"/>
            </a:endParaRPr>
          </a:p>
          <a:p>
            <a:pPr algn="l"/>
            <a:endParaRPr lang="en-US" dirty="0">
              <a:latin typeface="PalatinoLinotype-Roman"/>
            </a:endParaRPr>
          </a:p>
        </p:txBody>
      </p:sp>
      <p:pic>
        <p:nvPicPr>
          <p:cNvPr id="11266" name="Picture 2" descr="C:\Users\a589565\Desktop\1_yQ0I3WDMx1WlvqdP8Wn0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59" y="2606456"/>
            <a:ext cx="4546870" cy="34201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31229" y="2438385"/>
            <a:ext cx="3810000" cy="3631763"/>
          </a:xfrm>
          <a:prstGeom prst="rect">
            <a:avLst/>
          </a:prstGeom>
          <a:solidFill>
            <a:schemeClr val="bg1">
              <a:alpha val="21000"/>
            </a:schemeClr>
          </a:solidFill>
          <a:ln w="22225" cmpd="dbl">
            <a:solidFill>
              <a:schemeClr val="tx1"/>
            </a:solidFill>
          </a:ln>
        </p:spPr>
        <p:txBody>
          <a:bodyPr wrap="square" rtlCol="0">
            <a:spAutoFit/>
          </a:bodyPr>
          <a:lstStyle/>
          <a:p>
            <a:r>
              <a:rPr lang="en-US" b="1" u="sng" dirty="0"/>
              <a:t>So how do a neural net generates a predictions?</a:t>
            </a:r>
          </a:p>
          <a:p>
            <a:pPr algn="l"/>
            <a:r>
              <a:rPr lang="en-US" dirty="0">
                <a:latin typeface="medium-content-serif-font"/>
              </a:rPr>
              <a:t>A neural network generates a prediction after passing all the inputs through all the layers, up to the output layer. This process is called </a:t>
            </a:r>
            <a:r>
              <a:rPr lang="en-US" b="1" i="1" dirty="0">
                <a:latin typeface="medium-content-serif-font"/>
              </a:rPr>
              <a:t>feedforward</a:t>
            </a:r>
            <a:r>
              <a:rPr lang="en-US" dirty="0">
                <a:latin typeface="medium-content-serif-font"/>
              </a:rPr>
              <a:t>. As you can see from Figure 8, we “feed” the network with the input, </a:t>
            </a:r>
            <a:r>
              <a:rPr lang="en-US" b="1" i="1" dirty="0">
                <a:latin typeface="medium-content-serif-font"/>
              </a:rPr>
              <a:t>x</a:t>
            </a:r>
            <a:r>
              <a:rPr lang="en-US" dirty="0">
                <a:latin typeface="medium-content-serif-font"/>
              </a:rPr>
              <a:t>, compute the activation function and pass it through layer by layer until it reaches the output layer. In supervised setting task, such as classification task, we usually use a sigmoid activation function in the output layer since we can translate its output as a probability. In Figure 8, we can see that the value generated by the output layer is 0.24, and since this value is less than 0.5, we can then said the prediction, </a:t>
            </a:r>
            <a:r>
              <a:rPr lang="en-US" b="1" i="1" dirty="0">
                <a:latin typeface="medium-content-serif-font"/>
              </a:rPr>
              <a:t>y_hat</a:t>
            </a:r>
            <a:r>
              <a:rPr lang="en-US" dirty="0">
                <a:latin typeface="medium-content-serif-font"/>
              </a:rPr>
              <a:t>, is zero. Then, as in typical classification task, we’ll have a cost function which measures how good our model approximate the real label is. In fact, training in neural network simply means, </a:t>
            </a:r>
            <a:r>
              <a:rPr lang="en-US" b="1" i="1" dirty="0">
                <a:latin typeface="medium-content-serif-font"/>
              </a:rPr>
              <a:t>minimize the cost as much as possible</a:t>
            </a:r>
            <a:r>
              <a:rPr lang="en-US" dirty="0">
                <a:latin typeface="medium-content-serif-font"/>
              </a:rPr>
              <a:t>.</a:t>
            </a:r>
          </a:p>
          <a:p>
            <a:pPr algn="l"/>
            <a:r>
              <a:rPr lang="en-US" dirty="0">
                <a:latin typeface="medium-content-serif-font"/>
              </a:rPr>
              <a:t> </a:t>
            </a:r>
          </a:p>
          <a:p>
            <a:pPr algn="l"/>
            <a:endParaRPr lang="en-US" dirty="0">
              <a:latin typeface="medium-content-serif-font"/>
            </a:endParaRPr>
          </a:p>
          <a:p>
            <a:pPr algn="l"/>
            <a:endParaRPr lang="en-US" dirty="0">
              <a:latin typeface="medium-content-serif-font"/>
            </a:endParaRPr>
          </a:p>
          <a:p>
            <a:pPr algn="l"/>
            <a:r>
              <a:rPr lang="en-US" dirty="0"/>
              <a:t>So the objective is to find some combination of </a:t>
            </a:r>
            <a:r>
              <a:rPr lang="en-US" b="1" i="1" dirty="0"/>
              <a:t>w’s</a:t>
            </a:r>
            <a:r>
              <a:rPr lang="en-US" dirty="0"/>
              <a:t> and </a:t>
            </a:r>
            <a:r>
              <a:rPr lang="en-US" b="1" i="1" dirty="0"/>
              <a:t>b </a:t>
            </a:r>
            <a:r>
              <a:rPr lang="en-US" dirty="0"/>
              <a:t>that could make our cost </a:t>
            </a:r>
            <a:r>
              <a:rPr lang="en-US" b="1" dirty="0"/>
              <a:t>J</a:t>
            </a:r>
            <a:r>
              <a:rPr lang="en-US" dirty="0"/>
              <a:t>, as small as possible. To do this, we’ll rely on two important algorithms which are Gradient Descent and Backpropagation.</a:t>
            </a:r>
            <a:endParaRPr lang="en-US" dirty="0">
              <a:latin typeface="medium-content-serif-font"/>
            </a:endParaRPr>
          </a:p>
          <a:p>
            <a:endParaRPr lang="en-US" b="1" u="sng" dirty="0"/>
          </a:p>
        </p:txBody>
      </p:sp>
      <p:pic>
        <p:nvPicPr>
          <p:cNvPr id="11267" name="Picture 3" descr="C:\Users\a589565\Desktop\1_jZcH1BNbkWobtcNQwvgQh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436" y="4794767"/>
            <a:ext cx="1733777"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363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Perceptron Model</a:t>
            </a:r>
          </a:p>
        </p:txBody>
      </p:sp>
      <p:sp>
        <p:nvSpPr>
          <p:cNvPr id="2" name="Rounded Rectangle 1"/>
          <p:cNvSpPr/>
          <p:nvPr/>
        </p:nvSpPr>
        <p:spPr bwMode="auto">
          <a:xfrm>
            <a:off x="122238" y="1323975"/>
            <a:ext cx="8899525" cy="5049838"/>
          </a:xfrm>
          <a:prstGeom prst="roundRect">
            <a:avLst/>
          </a:prstGeom>
          <a:no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LTU  - Perceptron Model</a:t>
            </a:r>
          </a:p>
        </p:txBody>
      </p:sp>
      <p:sp>
        <p:nvSpPr>
          <p:cNvPr id="5" name="TextBox 4"/>
          <p:cNvSpPr txBox="1"/>
          <p:nvPr/>
        </p:nvSpPr>
        <p:spPr>
          <a:xfrm>
            <a:off x="286385" y="1560017"/>
            <a:ext cx="8637404" cy="4555093"/>
          </a:xfrm>
          <a:prstGeom prst="rect">
            <a:avLst/>
          </a:prstGeom>
          <a:noFill/>
        </p:spPr>
        <p:txBody>
          <a:bodyPr wrap="square" rtlCol="0">
            <a:spAutoFit/>
          </a:bodyPr>
          <a:lstStyle/>
          <a:p>
            <a:pPr algn="l"/>
            <a:r>
              <a:rPr lang="en-US" dirty="0">
                <a:solidFill>
                  <a:srgbClr val="000000"/>
                </a:solidFill>
                <a:latin typeface="MinionPro-Regular"/>
              </a:rPr>
              <a:t>The </a:t>
            </a:r>
            <a:r>
              <a:rPr lang="en-US" i="1" dirty="0">
                <a:solidFill>
                  <a:srgbClr val="000000"/>
                </a:solidFill>
                <a:latin typeface="MinionPro-It"/>
              </a:rPr>
              <a:t>Perceptron </a:t>
            </a:r>
            <a:r>
              <a:rPr lang="en-US" dirty="0">
                <a:solidFill>
                  <a:srgbClr val="000000"/>
                </a:solidFill>
                <a:latin typeface="MinionPro-Regular"/>
              </a:rPr>
              <a:t>is one of the simplest ANN architectures, invented in 1957 by Frank Rosenblatt. It is based on a slightly different artificial neuron (see </a:t>
            </a:r>
            <a:r>
              <a:rPr lang="en-US" dirty="0">
                <a:solidFill>
                  <a:srgbClr val="9A0000"/>
                </a:solidFill>
                <a:latin typeface="MinionPro-Regular"/>
              </a:rPr>
              <a:t> the following figure</a:t>
            </a:r>
            <a:r>
              <a:rPr lang="en-US" dirty="0">
                <a:solidFill>
                  <a:srgbClr val="000000"/>
                </a:solidFill>
                <a:latin typeface="MinionPro-Regular"/>
              </a:rPr>
              <a:t>) called a </a:t>
            </a:r>
            <a:r>
              <a:rPr lang="en-US" i="1" dirty="0">
                <a:solidFill>
                  <a:srgbClr val="000000"/>
                </a:solidFill>
                <a:latin typeface="MinionPro-It"/>
              </a:rPr>
              <a:t>linear threshold unit </a:t>
            </a:r>
            <a:r>
              <a:rPr lang="en-US" dirty="0">
                <a:solidFill>
                  <a:srgbClr val="000000"/>
                </a:solidFill>
                <a:latin typeface="MinionPro-Regular"/>
              </a:rPr>
              <a:t>(LTU): the inputs and output are now numbers (instead of binary on/off values) and each input connection is associated with a weight. The LTU computes a weighted sum of its inputs (</a:t>
            </a:r>
            <a:r>
              <a:rPr lang="en-US" i="1" dirty="0">
                <a:solidFill>
                  <a:srgbClr val="000000"/>
                </a:solidFill>
                <a:latin typeface="MinionPro-It"/>
              </a:rPr>
              <a:t>z </a:t>
            </a:r>
            <a:r>
              <a:rPr lang="en-US" dirty="0">
                <a:solidFill>
                  <a:srgbClr val="000000"/>
                </a:solidFill>
                <a:latin typeface="MinionPro-Regular"/>
              </a:rPr>
              <a:t>= </a:t>
            </a:r>
            <a:r>
              <a:rPr lang="en-US" i="1" dirty="0">
                <a:solidFill>
                  <a:srgbClr val="000000"/>
                </a:solidFill>
                <a:latin typeface="MinionPro-It"/>
              </a:rPr>
              <a:t>w</a:t>
            </a:r>
            <a:r>
              <a:rPr lang="en-US" sz="600" dirty="0">
                <a:solidFill>
                  <a:srgbClr val="000000"/>
                </a:solidFill>
                <a:latin typeface="MinionPro-Regular"/>
              </a:rPr>
              <a:t>1 </a:t>
            </a:r>
            <a:r>
              <a:rPr lang="en-US" i="1" dirty="0">
                <a:solidFill>
                  <a:srgbClr val="000000"/>
                </a:solidFill>
                <a:latin typeface="MinionPro-It"/>
              </a:rPr>
              <a:t>x</a:t>
            </a:r>
            <a:r>
              <a:rPr lang="en-US" sz="600" dirty="0">
                <a:solidFill>
                  <a:srgbClr val="000000"/>
                </a:solidFill>
                <a:latin typeface="MinionPro-Regular"/>
              </a:rPr>
              <a:t>1 </a:t>
            </a:r>
            <a:r>
              <a:rPr lang="en-US" dirty="0">
                <a:solidFill>
                  <a:srgbClr val="000000"/>
                </a:solidFill>
                <a:latin typeface="MinionPro-Regular"/>
              </a:rPr>
              <a:t>+ </a:t>
            </a:r>
            <a:r>
              <a:rPr lang="en-US" i="1" dirty="0">
                <a:solidFill>
                  <a:srgbClr val="000000"/>
                </a:solidFill>
                <a:latin typeface="MinionPro-It"/>
              </a:rPr>
              <a:t>w</a:t>
            </a:r>
            <a:r>
              <a:rPr lang="en-US" sz="600" dirty="0">
                <a:solidFill>
                  <a:srgbClr val="000000"/>
                </a:solidFill>
                <a:latin typeface="MinionPro-Regular"/>
              </a:rPr>
              <a:t>2 </a:t>
            </a:r>
            <a:r>
              <a:rPr lang="en-US" i="1" dirty="0">
                <a:solidFill>
                  <a:srgbClr val="000000"/>
                </a:solidFill>
                <a:latin typeface="MinionPro-It"/>
              </a:rPr>
              <a:t>x</a:t>
            </a:r>
            <a:r>
              <a:rPr lang="en-US" sz="600" dirty="0">
                <a:solidFill>
                  <a:srgbClr val="000000"/>
                </a:solidFill>
                <a:latin typeface="MinionPro-Regular"/>
              </a:rPr>
              <a:t>2 </a:t>
            </a:r>
            <a:r>
              <a:rPr lang="en-US" dirty="0">
                <a:solidFill>
                  <a:srgbClr val="000000"/>
                </a:solidFill>
                <a:latin typeface="MinionPro-Regular"/>
              </a:rPr>
              <a:t>+ </a:t>
            </a:r>
            <a:r>
              <a:rPr lang="en-US" dirty="0">
                <a:solidFill>
                  <a:srgbClr val="000000"/>
                </a:solidFill>
                <a:latin typeface="Symbola"/>
              </a:rPr>
              <a:t>⋯ </a:t>
            </a:r>
            <a:r>
              <a:rPr lang="en-US" dirty="0">
                <a:solidFill>
                  <a:srgbClr val="000000"/>
                </a:solidFill>
                <a:latin typeface="MinionPro-Regular"/>
              </a:rPr>
              <a:t>+ </a:t>
            </a:r>
            <a:r>
              <a:rPr lang="en-US" i="1" dirty="0">
                <a:solidFill>
                  <a:srgbClr val="000000"/>
                </a:solidFill>
                <a:latin typeface="MinionPro-It"/>
              </a:rPr>
              <a:t>w</a:t>
            </a:r>
            <a:r>
              <a:rPr lang="en-US" sz="600" i="1" dirty="0">
                <a:solidFill>
                  <a:srgbClr val="000000"/>
                </a:solidFill>
                <a:latin typeface="MinionPro-It"/>
              </a:rPr>
              <a:t>n </a:t>
            </a:r>
            <a:r>
              <a:rPr lang="en-US" i="1" dirty="0">
                <a:solidFill>
                  <a:srgbClr val="000000"/>
                </a:solidFill>
                <a:latin typeface="MinionPro-It"/>
              </a:rPr>
              <a:t>x</a:t>
            </a:r>
            <a:r>
              <a:rPr lang="en-US" sz="600" i="1" dirty="0">
                <a:solidFill>
                  <a:srgbClr val="000000"/>
                </a:solidFill>
                <a:latin typeface="MinionPro-It"/>
              </a:rPr>
              <a:t>n </a:t>
            </a:r>
            <a:r>
              <a:rPr lang="en-US" dirty="0">
                <a:solidFill>
                  <a:srgbClr val="000000"/>
                </a:solidFill>
                <a:latin typeface="MinionPro-Regular"/>
              </a:rPr>
              <a:t>= </a:t>
            </a:r>
            <a:r>
              <a:rPr lang="en-US" b="1" dirty="0">
                <a:solidFill>
                  <a:srgbClr val="000000"/>
                </a:solidFill>
                <a:latin typeface="MinionPro-Bold"/>
              </a:rPr>
              <a:t>w</a:t>
            </a:r>
            <a:r>
              <a:rPr lang="en-US" sz="600" i="1" dirty="0">
                <a:solidFill>
                  <a:srgbClr val="000000"/>
                </a:solidFill>
                <a:latin typeface="MinionPro-It"/>
              </a:rPr>
              <a:t>T </a:t>
            </a:r>
            <a:r>
              <a:rPr lang="en-US" dirty="0">
                <a:solidFill>
                  <a:srgbClr val="000000"/>
                </a:solidFill>
                <a:latin typeface="MinionPro-Regular"/>
              </a:rPr>
              <a:t>・ </a:t>
            </a:r>
            <a:r>
              <a:rPr lang="en-US" b="1" dirty="0">
                <a:solidFill>
                  <a:srgbClr val="000000"/>
                </a:solidFill>
                <a:latin typeface="MinionPro-Bold"/>
              </a:rPr>
              <a:t>x</a:t>
            </a:r>
            <a:r>
              <a:rPr lang="en-US" dirty="0">
                <a:solidFill>
                  <a:srgbClr val="000000"/>
                </a:solidFill>
                <a:latin typeface="MinionPro-Regular"/>
              </a:rPr>
              <a:t>), then applies a </a:t>
            </a:r>
            <a:r>
              <a:rPr lang="en-US" i="1" dirty="0">
                <a:solidFill>
                  <a:srgbClr val="000000"/>
                </a:solidFill>
                <a:latin typeface="MinionPro-It"/>
              </a:rPr>
              <a:t>step function </a:t>
            </a:r>
            <a:r>
              <a:rPr lang="en-US" dirty="0">
                <a:solidFill>
                  <a:srgbClr val="000000"/>
                </a:solidFill>
                <a:latin typeface="MinionPro-Regular"/>
              </a:rPr>
              <a:t>to that sum and outputs the result: </a:t>
            </a:r>
            <a:r>
              <a:rPr lang="en-US" i="1" dirty="0" err="1">
                <a:solidFill>
                  <a:srgbClr val="000000"/>
                </a:solidFill>
                <a:latin typeface="MinionPro-It"/>
              </a:rPr>
              <a:t>h</a:t>
            </a:r>
            <a:r>
              <a:rPr lang="en-US" sz="600" b="1" dirty="0" err="1">
                <a:solidFill>
                  <a:srgbClr val="000000"/>
                </a:solidFill>
                <a:latin typeface="MinionPro-Bold"/>
              </a:rPr>
              <a:t>w</a:t>
            </a:r>
            <a:r>
              <a:rPr lang="en-US" dirty="0">
                <a:solidFill>
                  <a:srgbClr val="000000"/>
                </a:solidFill>
                <a:latin typeface="MinionPro-Regular"/>
              </a:rPr>
              <a:t>(</a:t>
            </a:r>
            <a:r>
              <a:rPr lang="en-US" b="1" dirty="0">
                <a:solidFill>
                  <a:srgbClr val="000000"/>
                </a:solidFill>
                <a:latin typeface="MinionPro-Bold"/>
              </a:rPr>
              <a:t>x</a:t>
            </a:r>
            <a:r>
              <a:rPr lang="en-US" dirty="0">
                <a:solidFill>
                  <a:srgbClr val="000000"/>
                </a:solidFill>
                <a:latin typeface="MinionPro-Regular"/>
              </a:rPr>
              <a:t>) = step (</a:t>
            </a:r>
            <a:r>
              <a:rPr lang="en-US" i="1" dirty="0">
                <a:solidFill>
                  <a:srgbClr val="000000"/>
                </a:solidFill>
                <a:latin typeface="MinionPro-It"/>
              </a:rPr>
              <a:t>z</a:t>
            </a:r>
            <a:r>
              <a:rPr lang="en-US" dirty="0">
                <a:solidFill>
                  <a:srgbClr val="000000"/>
                </a:solidFill>
                <a:latin typeface="MinionPro-Regular"/>
              </a:rPr>
              <a:t>) = step (</a:t>
            </a:r>
            <a:r>
              <a:rPr lang="en-US" b="1" dirty="0">
                <a:solidFill>
                  <a:srgbClr val="000000"/>
                </a:solidFill>
                <a:latin typeface="MinionPro-Bold"/>
              </a:rPr>
              <a:t>w</a:t>
            </a:r>
            <a:r>
              <a:rPr lang="en-US" sz="600" i="1" dirty="0">
                <a:solidFill>
                  <a:srgbClr val="000000"/>
                </a:solidFill>
                <a:latin typeface="MinionPro-It"/>
              </a:rPr>
              <a:t>T </a:t>
            </a:r>
            <a:r>
              <a:rPr lang="en-US" dirty="0">
                <a:solidFill>
                  <a:srgbClr val="000000"/>
                </a:solidFill>
                <a:latin typeface="MinionPro-Regular"/>
              </a:rPr>
              <a:t>・</a:t>
            </a:r>
            <a:r>
              <a:rPr lang="en-US" b="1" dirty="0">
                <a:solidFill>
                  <a:srgbClr val="000000"/>
                </a:solidFill>
                <a:latin typeface="MinionPro-Bold"/>
              </a:rPr>
              <a:t>x</a:t>
            </a:r>
            <a:r>
              <a:rPr lang="en-US" dirty="0">
                <a:solidFill>
                  <a:srgbClr val="000000"/>
                </a:solidFill>
                <a:latin typeface="MinionPro-Regular"/>
              </a:rPr>
              <a:t>).</a:t>
            </a: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r>
              <a:rPr lang="en-US" dirty="0">
                <a:solidFill>
                  <a:srgbClr val="000000"/>
                </a:solidFill>
                <a:latin typeface="MinionPro-Regular"/>
              </a:rPr>
              <a:t>The most common step function used in Perceptrons is the </a:t>
            </a:r>
            <a:r>
              <a:rPr lang="en-US" b="1" i="1" dirty="0">
                <a:solidFill>
                  <a:srgbClr val="000000"/>
                </a:solidFill>
                <a:latin typeface="MinionPro-It"/>
              </a:rPr>
              <a:t>Heaviside step </a:t>
            </a:r>
            <a:r>
              <a:rPr lang="en-US" i="1" dirty="0">
                <a:solidFill>
                  <a:srgbClr val="000000"/>
                </a:solidFill>
                <a:latin typeface="MinionPro-It"/>
              </a:rPr>
              <a:t>function . </a:t>
            </a:r>
            <a:r>
              <a:rPr lang="en-US" dirty="0">
                <a:solidFill>
                  <a:srgbClr val="000000"/>
                </a:solidFill>
                <a:latin typeface="MinionPro-Regular"/>
              </a:rPr>
              <a:t>Sometimes the sign function is used instead.</a:t>
            </a:r>
            <a:r>
              <a:rPr lang="en-US" dirty="0">
                <a:latin typeface="MinionPro-Regular"/>
              </a:rPr>
              <a:t> A single LTU can be used for simple linear binary classification. It computes a linear combination of the inputs and if the result exceeds a threshold, it outputs the positive</a:t>
            </a:r>
          </a:p>
          <a:p>
            <a:pPr algn="l"/>
            <a:r>
              <a:rPr lang="en-US" dirty="0">
                <a:latin typeface="MinionPro-Regular"/>
              </a:rPr>
              <a:t>class or else outputs the negative class (just like a Logistic Regression classifier or a linear SVM). For example, you could use a single LTU to classify iris flowers based on the petal length and width (also adding an extra bias feature </a:t>
            </a:r>
            <a:r>
              <a:rPr lang="en-US" i="1" dirty="0">
                <a:latin typeface="MinionPro-It"/>
              </a:rPr>
              <a:t>x</a:t>
            </a:r>
            <a:r>
              <a:rPr lang="en-US" sz="600" dirty="0">
                <a:latin typeface="MinionPro-Regular"/>
              </a:rPr>
              <a:t>0 </a:t>
            </a:r>
            <a:r>
              <a:rPr lang="en-US" dirty="0">
                <a:latin typeface="MinionPro-Regular"/>
              </a:rPr>
              <a:t>= 1Training an LTU means finding the right values for </a:t>
            </a:r>
            <a:r>
              <a:rPr lang="en-US" i="1" dirty="0">
                <a:latin typeface="MinionPro-It"/>
              </a:rPr>
              <a:t>w</a:t>
            </a:r>
            <a:r>
              <a:rPr lang="en-US" sz="600" dirty="0">
                <a:latin typeface="MinionPro-Regular"/>
              </a:rPr>
              <a:t>0</a:t>
            </a:r>
            <a:r>
              <a:rPr lang="en-US" dirty="0">
                <a:latin typeface="MinionPro-Regular"/>
              </a:rPr>
              <a:t>, </a:t>
            </a:r>
            <a:r>
              <a:rPr lang="en-US" i="1" dirty="0">
                <a:latin typeface="MinionPro-It"/>
              </a:rPr>
              <a:t>w</a:t>
            </a:r>
            <a:r>
              <a:rPr lang="en-US" sz="600" dirty="0">
                <a:latin typeface="MinionPro-Regular"/>
              </a:rPr>
              <a:t>1</a:t>
            </a:r>
            <a:r>
              <a:rPr lang="en-US" dirty="0">
                <a:latin typeface="MinionPro-Regular"/>
              </a:rPr>
              <a:t>, and </a:t>
            </a:r>
            <a:r>
              <a:rPr lang="en-US" i="1" dirty="0">
                <a:latin typeface="MinionPro-It"/>
              </a:rPr>
              <a:t>w</a:t>
            </a:r>
            <a:r>
              <a:rPr lang="en-US" sz="600" dirty="0">
                <a:latin typeface="MinionPro-Regular"/>
              </a:rPr>
              <a:t>2.</a:t>
            </a:r>
          </a:p>
          <a:p>
            <a:pPr algn="l"/>
            <a:r>
              <a:rPr lang="en-US" dirty="0">
                <a:latin typeface="MinionPro-Regular"/>
              </a:rPr>
              <a:t>A Perceptron is simply composed of a single layer of LTUs,</a:t>
            </a:r>
            <a:r>
              <a:rPr lang="en-US" sz="600" dirty="0">
                <a:latin typeface="MinionPro-Regular"/>
              </a:rPr>
              <a:t>6 </a:t>
            </a:r>
            <a:r>
              <a:rPr lang="en-US" dirty="0">
                <a:latin typeface="MinionPro-Regular"/>
              </a:rPr>
              <a:t>with each neuron connected to all the inputs. These connections are often represented using special pass-through neurons called </a:t>
            </a:r>
            <a:r>
              <a:rPr lang="en-US" i="1" dirty="0">
                <a:latin typeface="MinionPro-It"/>
              </a:rPr>
              <a:t>input neurons</a:t>
            </a:r>
            <a:r>
              <a:rPr lang="en-US" dirty="0">
                <a:latin typeface="MinionPro-Regular"/>
              </a:rPr>
              <a:t>: they just output whatever input they are fed. Moreover, an extra bias feature is generally added (</a:t>
            </a:r>
            <a:r>
              <a:rPr lang="en-US" i="1" dirty="0">
                <a:latin typeface="MinionPro-It"/>
              </a:rPr>
              <a:t>x</a:t>
            </a:r>
            <a:r>
              <a:rPr lang="en-US" sz="600" dirty="0">
                <a:latin typeface="MinionPro-Regular"/>
              </a:rPr>
              <a:t>0 </a:t>
            </a:r>
            <a:r>
              <a:rPr lang="en-US" dirty="0">
                <a:latin typeface="MinionPro-Regular"/>
              </a:rPr>
              <a:t>= 1). This bias feature is typically represented using a special type of neuron called a </a:t>
            </a:r>
            <a:r>
              <a:rPr lang="en-US" i="1" dirty="0">
                <a:latin typeface="MinionPro-It"/>
              </a:rPr>
              <a:t>bias neuron</a:t>
            </a:r>
            <a:r>
              <a:rPr lang="en-US" dirty="0">
                <a:latin typeface="MinionPro-Regular"/>
              </a:rPr>
              <a:t>, which just outputs 1 all the time.</a:t>
            </a:r>
          </a:p>
          <a:p>
            <a:pPr algn="l"/>
            <a:r>
              <a:rPr lang="en-US" dirty="0">
                <a:solidFill>
                  <a:srgbClr val="000000"/>
                </a:solidFill>
                <a:latin typeface="MinionPro-Regular"/>
              </a:rPr>
              <a:t>A Perceptron with two inputs and three outputs is represented in </a:t>
            </a:r>
            <a:r>
              <a:rPr lang="en-US" dirty="0">
                <a:solidFill>
                  <a:srgbClr val="9A0000"/>
                </a:solidFill>
                <a:latin typeface="MinionPro-Regular"/>
              </a:rPr>
              <a:t>Figure in the RHS</a:t>
            </a:r>
            <a:r>
              <a:rPr lang="en-US" dirty="0">
                <a:solidFill>
                  <a:srgbClr val="000000"/>
                </a:solidFill>
                <a:latin typeface="MinionPro-Regular"/>
              </a:rPr>
              <a:t>. This Perceptron can classify instances simultaneously into three different binary classes, which makes it a multioutput classifier.</a:t>
            </a:r>
          </a:p>
          <a:p>
            <a:pPr algn="l"/>
            <a:endParaRPr lang="en-US" dirty="0">
              <a:solidFill>
                <a:srgbClr val="000000"/>
              </a:solidFill>
              <a:latin typeface="MinionPro-Regular"/>
            </a:endParaRPr>
          </a:p>
          <a:p>
            <a:pPr algn="l"/>
            <a:r>
              <a:rPr lang="en-US" b="1" i="1" u="sng" dirty="0">
                <a:solidFill>
                  <a:srgbClr val="000000"/>
                </a:solidFill>
                <a:latin typeface="MinionPro-Regular"/>
              </a:rPr>
              <a:t>The Question is now How a perceptron is Trained?</a:t>
            </a:r>
            <a:endParaRPr lang="en-US" b="1" i="1" u="sng" dirty="0">
              <a:latin typeface="PalatinoLinotype-Roman"/>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813" y="2311444"/>
            <a:ext cx="3523615" cy="1759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686" y="2311444"/>
            <a:ext cx="3612695" cy="167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5310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r>
              <a:rPr lang="en-US" dirty="0"/>
              <a:t>Perceptron Model</a:t>
            </a:r>
          </a:p>
        </p:txBody>
      </p:sp>
      <p:sp>
        <p:nvSpPr>
          <p:cNvPr id="2" name="Rounded Rectangle 1"/>
          <p:cNvSpPr/>
          <p:nvPr/>
        </p:nvSpPr>
        <p:spPr bwMode="auto">
          <a:xfrm>
            <a:off x="122238" y="1323975"/>
            <a:ext cx="8899525" cy="5049838"/>
          </a:xfrm>
          <a:prstGeom prst="roundRect">
            <a:avLst/>
          </a:prstGeom>
          <a:no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Multi-Layer Perceptron Model</a:t>
            </a:r>
          </a:p>
        </p:txBody>
      </p:sp>
      <p:sp>
        <p:nvSpPr>
          <p:cNvPr id="5" name="TextBox 4"/>
          <p:cNvSpPr txBox="1"/>
          <p:nvPr/>
        </p:nvSpPr>
        <p:spPr>
          <a:xfrm>
            <a:off x="286385" y="1560017"/>
            <a:ext cx="8637404" cy="4862870"/>
          </a:xfrm>
          <a:prstGeom prst="rect">
            <a:avLst/>
          </a:prstGeom>
          <a:noFill/>
        </p:spPr>
        <p:txBody>
          <a:bodyPr wrap="square" rtlCol="0">
            <a:spAutoFit/>
          </a:bodyPr>
          <a:lstStyle/>
          <a:p>
            <a:pPr algn="l"/>
            <a:r>
              <a:rPr lang="en-US" dirty="0">
                <a:solidFill>
                  <a:srgbClr val="000000"/>
                </a:solidFill>
                <a:latin typeface="MinionPro-Regular"/>
              </a:rPr>
              <a:t>An MLP is composed of one (pass-through) input layer, one or more layers of LTUs, called </a:t>
            </a:r>
            <a:r>
              <a:rPr lang="en-US" i="1" dirty="0">
                <a:solidFill>
                  <a:srgbClr val="000000"/>
                </a:solidFill>
                <a:latin typeface="MinionPro-It"/>
              </a:rPr>
              <a:t>hidden layers</a:t>
            </a:r>
            <a:r>
              <a:rPr lang="en-US" dirty="0">
                <a:solidFill>
                  <a:srgbClr val="000000"/>
                </a:solidFill>
                <a:latin typeface="MinionPro-Regular"/>
              </a:rPr>
              <a:t>, and one final layer of LTUs called the </a:t>
            </a:r>
            <a:r>
              <a:rPr lang="en-US" i="1" dirty="0">
                <a:solidFill>
                  <a:srgbClr val="000000"/>
                </a:solidFill>
                <a:latin typeface="MinionPro-It"/>
              </a:rPr>
              <a:t>output layer </a:t>
            </a:r>
            <a:r>
              <a:rPr lang="en-US" dirty="0">
                <a:solidFill>
                  <a:srgbClr val="000000"/>
                </a:solidFill>
                <a:latin typeface="MinionPro-Regular"/>
              </a:rPr>
              <a:t>(see</a:t>
            </a:r>
            <a:r>
              <a:rPr lang="en-US" dirty="0">
                <a:solidFill>
                  <a:srgbClr val="9A0000"/>
                </a:solidFill>
                <a:latin typeface="MinionPro-Regular"/>
              </a:rPr>
              <a:t> the figure below</a:t>
            </a:r>
            <a:r>
              <a:rPr lang="en-US" dirty="0">
                <a:solidFill>
                  <a:srgbClr val="000000"/>
                </a:solidFill>
                <a:latin typeface="MinionPro-Regular"/>
              </a:rPr>
              <a:t>. Every layer except the output layer includes a bias neuron and is fully connected to the next layer. When an ANN has two or more hidden layers, it is called a </a:t>
            </a:r>
            <a:r>
              <a:rPr lang="en-US" i="1" dirty="0">
                <a:solidFill>
                  <a:srgbClr val="000000"/>
                </a:solidFill>
                <a:latin typeface="MinionPro-It"/>
              </a:rPr>
              <a:t>deep neural network </a:t>
            </a:r>
            <a:r>
              <a:rPr lang="en-US" dirty="0">
                <a:solidFill>
                  <a:srgbClr val="000000"/>
                </a:solidFill>
                <a:latin typeface="MinionPro-Regular"/>
              </a:rPr>
              <a:t>(DNN).</a:t>
            </a: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endParaRPr lang="en-US" dirty="0">
              <a:solidFill>
                <a:srgbClr val="000000"/>
              </a:solidFill>
              <a:latin typeface="MinionPro-Regular"/>
            </a:endParaRPr>
          </a:p>
          <a:p>
            <a:pPr algn="l"/>
            <a:r>
              <a:rPr lang="en-US" dirty="0">
                <a:solidFill>
                  <a:srgbClr val="000000"/>
                </a:solidFill>
                <a:latin typeface="MinionPro-Regular"/>
              </a:rPr>
              <a:t>For many years researchers struggled to find a way to train MLPs, without success. But in 1986, D. E. Rumelhart et al. published a </a:t>
            </a:r>
            <a:r>
              <a:rPr lang="en-US" dirty="0">
                <a:solidFill>
                  <a:srgbClr val="9A0000"/>
                </a:solidFill>
                <a:latin typeface="MinionPro-Regular"/>
              </a:rPr>
              <a:t>groundbreaking article</a:t>
            </a:r>
            <a:r>
              <a:rPr lang="en-US" sz="600" dirty="0">
                <a:solidFill>
                  <a:srgbClr val="000000"/>
                </a:solidFill>
                <a:latin typeface="MinionPro-Regular"/>
              </a:rPr>
              <a:t>8 </a:t>
            </a:r>
            <a:r>
              <a:rPr lang="en-US" dirty="0">
                <a:solidFill>
                  <a:srgbClr val="000000"/>
                </a:solidFill>
                <a:latin typeface="MinionPro-Regular"/>
              </a:rPr>
              <a:t>introducing the </a:t>
            </a:r>
            <a:r>
              <a:rPr lang="en-US" i="1" dirty="0">
                <a:solidFill>
                  <a:srgbClr val="000000"/>
                </a:solidFill>
                <a:latin typeface="MinionPro-It"/>
              </a:rPr>
              <a:t>backpropagation </a:t>
            </a:r>
            <a:r>
              <a:rPr lang="en-US" dirty="0">
                <a:solidFill>
                  <a:srgbClr val="000000"/>
                </a:solidFill>
                <a:latin typeface="MinionPro-Regular"/>
              </a:rPr>
              <a:t>training algorithm.</a:t>
            </a:r>
            <a:r>
              <a:rPr lang="en-US" sz="600" dirty="0">
                <a:solidFill>
                  <a:srgbClr val="000000"/>
                </a:solidFill>
                <a:latin typeface="MinionPro-Regular"/>
              </a:rPr>
              <a:t>9 </a:t>
            </a:r>
            <a:r>
              <a:rPr lang="en-US" dirty="0">
                <a:solidFill>
                  <a:srgbClr val="000000"/>
                </a:solidFill>
                <a:latin typeface="MinionPro-Regular"/>
              </a:rPr>
              <a:t>Today we would describe it as </a:t>
            </a:r>
            <a:r>
              <a:rPr lang="en-US" b="1" dirty="0">
                <a:solidFill>
                  <a:srgbClr val="000000"/>
                </a:solidFill>
                <a:latin typeface="MinionPro-Regular"/>
              </a:rPr>
              <a:t>Gradient Descent using reverse-mode autodiff.</a:t>
            </a:r>
          </a:p>
          <a:p>
            <a:pPr algn="l"/>
            <a:r>
              <a:rPr lang="en-US" dirty="0">
                <a:latin typeface="MinionPro-Regular"/>
              </a:rPr>
              <a:t>For each training instance, the algorithm feeds it to the network and computes the output of every neuron in each consecutive layer (this is the forward pass, just like when making predictions). Then it measures the network’s output error (i.e., the difference between the desired output and the actual output of the network), and it computes how much each neuron in the last hidden layer contributed to each output neuron’s error. It then proceeds to measure how much of these error contributions came from each neuron in the previous hidden layer—and so on until the algorithm reaches the input layer. This reverse pass efficiently measures the error gradient across all the connection weights in the network by propagating the error gradient</a:t>
            </a:r>
          </a:p>
          <a:p>
            <a:pPr algn="l"/>
            <a:r>
              <a:rPr lang="en-US" dirty="0">
                <a:latin typeface="MinionPro-Regular"/>
              </a:rPr>
              <a:t>backward in the network (hence the name of the algorithm). </a:t>
            </a:r>
          </a:p>
          <a:p>
            <a:pPr algn="l"/>
            <a:r>
              <a:rPr lang="en-US" dirty="0">
                <a:latin typeface="MinionPro-Regular"/>
              </a:rPr>
              <a:t>Let’s make this even shorter: for each training instance the backpropagation algorithm first makes a prediction (forward pass), measures the error, then goes through each layer in reverse to measure the error contribution from each connection (reverse pass), and finally slightly tweaks the connection weights to reduce the error (Gradient Descent step).</a:t>
            </a:r>
          </a:p>
          <a:p>
            <a:pPr algn="l"/>
            <a:r>
              <a:rPr lang="en-US" b="1" i="1" dirty="0">
                <a:latin typeface="MinionPro-Regular"/>
              </a:rPr>
              <a:t>The last step of the backpropagation algorithm is a Gradient Descent step on all the connection weights in the network, using the error gradients measured earlier.</a:t>
            </a:r>
            <a:endParaRPr lang="en-US" b="1" i="1" u="sng" dirty="0">
              <a:latin typeface="PalatinoLinotype-Roman"/>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3572" y="2137688"/>
            <a:ext cx="2905862" cy="2069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316165"/>
      </p:ext>
    </p:extLst>
  </p:cSld>
  <p:clrMapOvr>
    <a:masterClrMapping/>
  </p:clrMapOvr>
  <p:transition/>
</p:sld>
</file>

<file path=ppt/theme/theme1.xml><?xml version="1.0" encoding="utf-8"?>
<a:theme xmlns:a="http://schemas.openxmlformats.org/drawingml/2006/main" name="Blank">
  <a:themeElements>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3_Custom Design 1">
        <a:dk1>
          <a:srgbClr val="000000"/>
        </a:dk1>
        <a:lt1>
          <a:srgbClr val="FFFFFF"/>
        </a:lt1>
        <a:dk2>
          <a:srgbClr val="000000"/>
        </a:dk2>
        <a:lt2>
          <a:srgbClr val="808080"/>
        </a:lt2>
        <a:accent1>
          <a:srgbClr val="739600"/>
        </a:accent1>
        <a:accent2>
          <a:srgbClr val="98C6EA"/>
        </a:accent2>
        <a:accent3>
          <a:srgbClr val="FFFFFF"/>
        </a:accent3>
        <a:accent4>
          <a:srgbClr val="000000"/>
        </a:accent4>
        <a:accent5>
          <a:srgbClr val="BCC9AA"/>
        </a:accent5>
        <a:accent6>
          <a:srgbClr val="89B3D4"/>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808080"/>
        </a:lt2>
        <a:accent1>
          <a:srgbClr val="739600"/>
        </a:accent1>
        <a:accent2>
          <a:srgbClr val="6CADE4"/>
        </a:accent2>
        <a:accent3>
          <a:srgbClr val="FFFFFF"/>
        </a:accent3>
        <a:accent4>
          <a:srgbClr val="000000"/>
        </a:accent4>
        <a:accent5>
          <a:srgbClr val="BCC9AA"/>
        </a:accent5>
        <a:accent6>
          <a:srgbClr val="619CCF"/>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2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2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WIStrategyCommunication6-8</Template>
  <TotalTime>25282</TotalTime>
  <Words>9287</Words>
  <Application>Microsoft Office PowerPoint</Application>
  <PresentationFormat>On-screen Show (4:3)</PresentationFormat>
  <Paragraphs>599</Paragraphs>
  <Slides>39</Slides>
  <Notes>39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39</vt:i4>
      </vt:variant>
    </vt:vector>
  </HeadingPairs>
  <TitlesOfParts>
    <vt:vector size="55" baseType="lpstr">
      <vt:lpstr>Arial</vt:lpstr>
      <vt:lpstr>medium-content-serif-font</vt:lpstr>
      <vt:lpstr>MinionPro-Bold</vt:lpstr>
      <vt:lpstr>MinionPro-It</vt:lpstr>
      <vt:lpstr>MinionPro-Regular</vt:lpstr>
      <vt:lpstr>PalatinoLinotype-Bold</vt:lpstr>
      <vt:lpstr>PalatinoLinotype-Italic</vt:lpstr>
      <vt:lpstr>PalatinoLinotype-Roman</vt:lpstr>
      <vt:lpstr>Symbola</vt:lpstr>
      <vt:lpstr>Wingdings</vt:lpstr>
      <vt:lpstr>Wingdings 2</vt:lpstr>
      <vt:lpstr>Wingdings 3</vt:lpstr>
      <vt:lpstr>Blank</vt:lpstr>
      <vt:lpstr>3_Custom Design</vt:lpstr>
      <vt:lpstr>1_Blank</vt:lpstr>
      <vt:lpstr>2_Blank</vt:lpstr>
      <vt:lpstr>PowerPoint Presentation</vt:lpstr>
      <vt:lpstr>Let’s begin…..</vt:lpstr>
      <vt:lpstr>Journey Map – So far – AI – Artificial Intelligence</vt:lpstr>
      <vt:lpstr>Various Types of Neural Network Architecture –</vt:lpstr>
      <vt:lpstr>Artificial Neural Network - ANN</vt:lpstr>
      <vt:lpstr>Artificial Neural Network - ANN</vt:lpstr>
      <vt:lpstr>Artificial Neural Network - ANN</vt:lpstr>
      <vt:lpstr>Perceptron Model</vt:lpstr>
      <vt:lpstr>Perceptron Model</vt:lpstr>
      <vt:lpstr>Perceptron Model Contd..</vt:lpstr>
      <vt:lpstr>Activation Function - ANN</vt:lpstr>
      <vt:lpstr>Activation Function - ANN</vt:lpstr>
      <vt:lpstr>Forward - Backward propagation</vt:lpstr>
      <vt:lpstr>Forward - Backward propagation Contd.</vt:lpstr>
      <vt:lpstr>Forward - Backward propagation Contd.</vt:lpstr>
      <vt:lpstr>Forward - Backward propagation Contd.</vt:lpstr>
      <vt:lpstr>Optimization of neural networks</vt:lpstr>
      <vt:lpstr>Gradient Descent Estimation</vt:lpstr>
      <vt:lpstr>Gradient Descent Estimation – Batch Gradient Descent</vt:lpstr>
      <vt:lpstr>Gradient Descent Estimation – Stochastic Gradient Descent</vt:lpstr>
      <vt:lpstr>Gradient Descent Estimation – Mini-batch Gradient Descent</vt:lpstr>
      <vt:lpstr>Gradient Descent Estimation – Challenges</vt:lpstr>
      <vt:lpstr>Nesterov accelerated gradient</vt:lpstr>
      <vt:lpstr>Other Optimizers:</vt:lpstr>
      <vt:lpstr>Limited-memory broyden - Fletcher - Goldfarb - Shanno - L-BFGS optimization algorithm</vt:lpstr>
      <vt:lpstr>Comparison : Various Optimizers </vt:lpstr>
      <vt:lpstr>Dropout in neural networks</vt:lpstr>
      <vt:lpstr>Vanishing and exploding gradients</vt:lpstr>
      <vt:lpstr>A notes on V/E GD problem -</vt:lpstr>
      <vt:lpstr>A note on V/E GD problem -</vt:lpstr>
      <vt:lpstr>Xavier and He Initialization</vt:lpstr>
      <vt:lpstr>Non-saturating Activation Functions</vt:lpstr>
      <vt:lpstr>Non-saturating Activation Functions</vt:lpstr>
      <vt:lpstr>Batch Normalization</vt:lpstr>
      <vt:lpstr>A few more concepts and useful tricks…..</vt:lpstr>
      <vt:lpstr>Optimization through Learning Rate Adjustments</vt:lpstr>
      <vt:lpstr>Avoiding Overfitting Through Regularization</vt:lpstr>
      <vt:lpstr>Some Practical guidelines …. </vt:lpstr>
      <vt:lpstr>A broad list of hyper – parameters for DNN</vt:lpstr>
    </vt:vector>
  </TitlesOfParts>
  <Company>Fidelity Investments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 Leadership Team</dc:title>
  <dc:creator>A244772</dc:creator>
  <cp:lastModifiedBy>Moitra, Anindya</cp:lastModifiedBy>
  <cp:revision>1289</cp:revision>
  <dcterms:created xsi:type="dcterms:W3CDTF">2009-06-10T14:21:18Z</dcterms:created>
  <dcterms:modified xsi:type="dcterms:W3CDTF">2019-06-11T09:09:00Z</dcterms:modified>
</cp:coreProperties>
</file>